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12192000" cy="6858000"/>
  <p:embeddedFontLst>
    <p:embeddedFont>
      <p:font typeface="Tahoma"/>
      <p:regular r:id="rId61"/>
      <p:bold r:id="rId62"/>
    </p:embeddedFont>
    <p:embeddedFont>
      <p:font typeface="Noto Sans Symbols"/>
      <p:regular r:id="rId63"/>
      <p:bold r:id="rId64"/>
    </p:embeddedFont>
    <p:embeddedFont>
      <p:font typeface="Cambria Math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ahoma-bold.fntdata"/><Relationship Id="rId61" Type="http://schemas.openxmlformats.org/officeDocument/2006/relationships/font" Target="fonts/Tahoma-regular.fntdata"/><Relationship Id="rId20" Type="http://schemas.openxmlformats.org/officeDocument/2006/relationships/slide" Target="slides/slide15.xml"/><Relationship Id="rId64" Type="http://schemas.openxmlformats.org/officeDocument/2006/relationships/font" Target="fonts/NotoSansSymbols-bold.fntdata"/><Relationship Id="rId63" Type="http://schemas.openxmlformats.org/officeDocument/2006/relationships/font" Target="fonts/NotoSansSymbol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CambriaMath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a46545a15_0_87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6a46545a15_0_87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b8770fc01_0_8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4b8770fc01_0_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b8770fc01_0_92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4b8770fc01_0_92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b8ff70e57_0_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4b8ff70e57_0_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b8ff70e57_0_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4b8ff70e57_0_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4b8770fc01_0_97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4b8770fc01_0_97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b8ff70e57_0_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4b8ff70e57_0_6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b8ff70e57_0_180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b8ff70e57_0_180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b8ff70e57_0_185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b8ff70e57_0_185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4b8ff70e57_0_191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4b8ff70e57_0_191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4b8ff70e57_0_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4b8ff70e57_0_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a9affeb03_1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6a9affeb03_1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b8ff70e57_0_198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4b8ff70e57_0_198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4b8ff70e57_0_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4b8ff70e57_0_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b8ff70e57_0_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4b8ff70e57_0_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4b8ff70e57_0_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34b8ff70e57_0_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4b8ff70e57_0_2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4b8ff70e57_0_2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4b8ff70e57_0_2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4b8ff70e57_0_2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6713601" y="1075043"/>
            <a:ext cx="4443095" cy="405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485457" y="165036"/>
            <a:ext cx="579437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1296610" y="6217622"/>
            <a:ext cx="731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11296610" y="6217622"/>
            <a:ext cx="731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991975" y="0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5865867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03571"/>
              </a:lnSpc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803.0215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512.03385" TargetMode="External"/><Relationship Id="rId4" Type="http://schemas.openxmlformats.org/officeDocument/2006/relationships/image" Target="../media/image58.jpg"/><Relationship Id="rId5" Type="http://schemas.openxmlformats.org/officeDocument/2006/relationships/hyperlink" Target="https://arxiv.org/pdf/1712.09913.pdf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1607.06450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jpg"/><Relationship Id="rId4" Type="http://schemas.openxmlformats.org/officeDocument/2006/relationships/hyperlink" Target="https://arxiv.org/pdf/1801.10198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801.10198.pdf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Relationship Id="rId4" Type="http://schemas.openxmlformats.org/officeDocument/2006/relationships/image" Target="../media/image6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s://arxiv.org/pdf/1810.04805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cs.ubc.ca/~amuham01/LING530/papers/radford2018improving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image" Target="../media/image6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jalammar.github.io/illustrated-gpt2/" TargetMode="External"/><Relationship Id="rId4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image" Target="../media/image6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aclweb.org/anthology/P16-1162.pdf" TargetMode="External"/><Relationship Id="rId4" Type="http://schemas.openxmlformats.org/officeDocument/2006/relationships/hyperlink" Target="https://arxiv.org/pdf/1609.08144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1615975" y="2105338"/>
            <a:ext cx="99798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9275" lIns="78575" spcFirstLastPara="1" rIns="78575" wrap="square" tIns="39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/>
              <a:t>Intro to Transformers</a:t>
            </a:r>
            <a:endParaRPr/>
          </a:p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296775" y="4186100"/>
            <a:ext cx="4622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75" spcFirstLastPara="1" rIns="78575" wrap="square" tIns="39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Slides based on stanford 224n</a:t>
            </a:r>
            <a:endParaRPr sz="24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s://griffsgraphs.files.wordpress.com/2012/07/facebook-network.png" id="54" name="Google Shape;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89" y="0"/>
            <a:ext cx="2703462" cy="270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/>
        </p:nvSpPr>
        <p:spPr>
          <a:xfrm>
            <a:off x="589915" y="1087183"/>
            <a:ext cx="9864000" cy="4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343535" lvl="0" marL="393700" marR="43180" rtl="0" algn="l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Learned absolute position representations: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 all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 learnable parameters! 	Learn a matrix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𝒑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𝑑×𝑛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, and let each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be a column of that matrix!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Flexibility: each position gets to be learned to fit the data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409575" lvl="0" marL="460375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Definitely can’t extrapolate to indices outside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1, … , 𝑛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Sometimes people try more flexible representations of position: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Relative linear position attention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[Shaw et al., 2018]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 representation vectors learned from scratch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1090612" y="1075043"/>
            <a:ext cx="337629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64579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914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090612" y="2849562"/>
            <a:ext cx="38793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Element wise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nonlinearities for deep learning! It’s all just weighted averages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713601" y="1075043"/>
            <a:ext cx="4152900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195" name="Google Shape;19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9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198" name="Google Shape;19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9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nonlinearities in self-attention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477837" y="1161732"/>
            <a:ext cx="4817700" cy="2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1746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Note that there are no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element wise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nonlinearities in self-attention; stacking more self-attention layers just re-averages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value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vectors.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Easy fix: add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feed-forward network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post-process each output vector.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981700" y="465653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5886830" y="4965382"/>
            <a:ext cx="520065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" rtl="0" algn="l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The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7391400" y="467558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7263130" y="4827142"/>
            <a:ext cx="577215" cy="107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150">
            <a:spAutoFit/>
          </a:bodyPr>
          <a:lstStyle/>
          <a:p>
            <a:pPr indent="0" lvl="0" marL="67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chef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8886825" y="4675581"/>
            <a:ext cx="200025" cy="295275"/>
          </a:xfrm>
          <a:custGeom>
            <a:rect b="b" l="l" r="r" t="t"/>
            <a:pathLst>
              <a:path extrusionOk="0" h="295275" w="200025">
                <a:moveTo>
                  <a:pt x="200025" y="0"/>
                </a:moveTo>
                <a:lnTo>
                  <a:pt x="0" y="0"/>
                </a:lnTo>
                <a:lnTo>
                  <a:pt x="0" y="295198"/>
                </a:lnTo>
                <a:lnTo>
                  <a:pt x="200025" y="295198"/>
                </a:lnTo>
                <a:lnTo>
                  <a:pt x="200025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8756015" y="4831334"/>
            <a:ext cx="589915" cy="1072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67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who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10982325" y="467558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10795381" y="4843843"/>
            <a:ext cx="618490" cy="107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123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food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9907651" y="4273930"/>
            <a:ext cx="466725" cy="7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20"/>
          <p:cNvGrpSpPr/>
          <p:nvPr/>
        </p:nvGrpSpPr>
        <p:grpSpPr>
          <a:xfrm>
            <a:off x="5486400" y="2923374"/>
            <a:ext cx="6296025" cy="1723810"/>
            <a:chOff x="5486400" y="2923374"/>
            <a:chExt cx="6296025" cy="1723810"/>
          </a:xfrm>
        </p:grpSpPr>
        <p:sp>
          <p:nvSpPr>
            <p:cNvPr id="217" name="Google Shape;217;p20"/>
            <p:cNvSpPr/>
            <p:nvPr/>
          </p:nvSpPr>
          <p:spPr>
            <a:xfrm>
              <a:off x="5486400" y="4028059"/>
              <a:ext cx="6296025" cy="619125"/>
            </a:xfrm>
            <a:custGeom>
              <a:rect b="b" l="l" r="r" t="t"/>
              <a:pathLst>
                <a:path extrusionOk="0" h="619125" w="6296025">
                  <a:moveTo>
                    <a:pt x="6192774" y="0"/>
                  </a:moveTo>
                  <a:lnTo>
                    <a:pt x="103250" y="0"/>
                  </a:lnTo>
                  <a:lnTo>
                    <a:pt x="63061" y="8094"/>
                  </a:lnTo>
                  <a:lnTo>
                    <a:pt x="30241" y="30178"/>
                  </a:lnTo>
                  <a:lnTo>
                    <a:pt x="8114" y="62954"/>
                  </a:lnTo>
                  <a:lnTo>
                    <a:pt x="0" y="103124"/>
                  </a:lnTo>
                  <a:lnTo>
                    <a:pt x="0" y="515747"/>
                  </a:lnTo>
                  <a:lnTo>
                    <a:pt x="8114" y="555916"/>
                  </a:lnTo>
                  <a:lnTo>
                    <a:pt x="30241" y="588692"/>
                  </a:lnTo>
                  <a:lnTo>
                    <a:pt x="63061" y="610776"/>
                  </a:lnTo>
                  <a:lnTo>
                    <a:pt x="103250" y="618871"/>
                  </a:lnTo>
                  <a:lnTo>
                    <a:pt x="6192774" y="618871"/>
                  </a:lnTo>
                  <a:lnTo>
                    <a:pt x="6232963" y="610776"/>
                  </a:lnTo>
                  <a:lnTo>
                    <a:pt x="6265783" y="588692"/>
                  </a:lnTo>
                  <a:lnTo>
                    <a:pt x="6287910" y="555916"/>
                  </a:lnTo>
                  <a:lnTo>
                    <a:pt x="6296025" y="515747"/>
                  </a:lnTo>
                  <a:lnTo>
                    <a:pt x="6296025" y="103124"/>
                  </a:lnTo>
                  <a:lnTo>
                    <a:pt x="6287910" y="62954"/>
                  </a:lnTo>
                  <a:lnTo>
                    <a:pt x="6265783" y="30178"/>
                  </a:lnTo>
                  <a:lnTo>
                    <a:pt x="6232963" y="8094"/>
                  </a:lnTo>
                  <a:lnTo>
                    <a:pt x="6192774" y="0"/>
                  </a:lnTo>
                  <a:close/>
                </a:path>
              </a:pathLst>
            </a:custGeom>
            <a:solidFill>
              <a:srgbClr val="C0EF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053074" y="3861434"/>
              <a:ext cx="5077460" cy="344170"/>
            </a:xfrm>
            <a:custGeom>
              <a:rect b="b" l="l" r="r" t="t"/>
              <a:pathLst>
                <a:path extrusionOk="0" h="344170" w="5077459">
                  <a:moveTo>
                    <a:pt x="76327" y="76200"/>
                  </a:moveTo>
                  <a:lnTo>
                    <a:pt x="69977" y="63500"/>
                  </a:lnTo>
                  <a:lnTo>
                    <a:pt x="38227" y="0"/>
                  </a:lnTo>
                  <a:lnTo>
                    <a:pt x="0" y="76200"/>
                  </a:lnTo>
                  <a:lnTo>
                    <a:pt x="33401" y="76200"/>
                  </a:lnTo>
                  <a:lnTo>
                    <a:pt x="33401" y="296672"/>
                  </a:lnTo>
                  <a:lnTo>
                    <a:pt x="42926" y="296672"/>
                  </a:lnTo>
                  <a:lnTo>
                    <a:pt x="42926" y="76200"/>
                  </a:lnTo>
                  <a:lnTo>
                    <a:pt x="76327" y="76200"/>
                  </a:lnTo>
                  <a:close/>
                </a:path>
                <a:path extrusionOk="0" h="344170" w="5077459">
                  <a:moveTo>
                    <a:pt x="1486027" y="104775"/>
                  </a:moveTo>
                  <a:lnTo>
                    <a:pt x="1479651" y="92075"/>
                  </a:lnTo>
                  <a:lnTo>
                    <a:pt x="1447800" y="28575"/>
                  </a:lnTo>
                  <a:lnTo>
                    <a:pt x="1409700" y="104775"/>
                  </a:lnTo>
                  <a:lnTo>
                    <a:pt x="1443101" y="104775"/>
                  </a:lnTo>
                  <a:lnTo>
                    <a:pt x="1443101" y="325120"/>
                  </a:lnTo>
                  <a:lnTo>
                    <a:pt x="1452626" y="325120"/>
                  </a:lnTo>
                  <a:lnTo>
                    <a:pt x="1452626" y="104775"/>
                  </a:lnTo>
                  <a:lnTo>
                    <a:pt x="1486027" y="104775"/>
                  </a:lnTo>
                  <a:close/>
                </a:path>
                <a:path extrusionOk="0" h="344170" w="5077459">
                  <a:moveTo>
                    <a:pt x="2981452" y="104775"/>
                  </a:moveTo>
                  <a:lnTo>
                    <a:pt x="2975076" y="92075"/>
                  </a:lnTo>
                  <a:lnTo>
                    <a:pt x="2943225" y="28575"/>
                  </a:lnTo>
                  <a:lnTo>
                    <a:pt x="2905125" y="104775"/>
                  </a:lnTo>
                  <a:lnTo>
                    <a:pt x="2938526" y="104775"/>
                  </a:lnTo>
                  <a:lnTo>
                    <a:pt x="2938526" y="325120"/>
                  </a:lnTo>
                  <a:lnTo>
                    <a:pt x="2948051" y="325120"/>
                  </a:lnTo>
                  <a:lnTo>
                    <a:pt x="2948051" y="104775"/>
                  </a:lnTo>
                  <a:lnTo>
                    <a:pt x="2981452" y="104775"/>
                  </a:lnTo>
                  <a:close/>
                </a:path>
                <a:path extrusionOk="0" h="344170" w="5077459">
                  <a:moveTo>
                    <a:pt x="5076952" y="123698"/>
                  </a:moveTo>
                  <a:lnTo>
                    <a:pt x="5070576" y="110998"/>
                  </a:lnTo>
                  <a:lnTo>
                    <a:pt x="5038725" y="47498"/>
                  </a:lnTo>
                  <a:lnTo>
                    <a:pt x="5000625" y="123698"/>
                  </a:lnTo>
                  <a:lnTo>
                    <a:pt x="5034026" y="123698"/>
                  </a:lnTo>
                  <a:lnTo>
                    <a:pt x="5034026" y="344170"/>
                  </a:lnTo>
                  <a:lnTo>
                    <a:pt x="5043551" y="344170"/>
                  </a:lnTo>
                  <a:lnTo>
                    <a:pt x="5043551" y="123698"/>
                  </a:lnTo>
                  <a:lnTo>
                    <a:pt x="5076952" y="123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5991225" y="2923374"/>
              <a:ext cx="5200650" cy="342900"/>
            </a:xfrm>
            <a:custGeom>
              <a:rect b="b" l="l" r="r" t="t"/>
              <a:pathLst>
                <a:path extrusionOk="0" h="342900" w="5200650">
                  <a:moveTo>
                    <a:pt x="200025" y="0"/>
                  </a:moveTo>
                  <a:lnTo>
                    <a:pt x="0" y="0"/>
                  </a:lnTo>
                  <a:lnTo>
                    <a:pt x="0" y="295186"/>
                  </a:lnTo>
                  <a:lnTo>
                    <a:pt x="200025" y="295186"/>
                  </a:lnTo>
                  <a:lnTo>
                    <a:pt x="200025" y="0"/>
                  </a:lnTo>
                  <a:close/>
                </a:path>
                <a:path extrusionOk="0" h="342900" w="5200650">
                  <a:moveTo>
                    <a:pt x="1609725" y="28575"/>
                  </a:moveTo>
                  <a:lnTo>
                    <a:pt x="1400175" y="28575"/>
                  </a:lnTo>
                  <a:lnTo>
                    <a:pt x="1400175" y="323761"/>
                  </a:lnTo>
                  <a:lnTo>
                    <a:pt x="1609725" y="323761"/>
                  </a:lnTo>
                  <a:lnTo>
                    <a:pt x="1609725" y="28575"/>
                  </a:lnTo>
                  <a:close/>
                </a:path>
                <a:path extrusionOk="0" h="342900" w="5200650">
                  <a:moveTo>
                    <a:pt x="3095625" y="28575"/>
                  </a:moveTo>
                  <a:lnTo>
                    <a:pt x="2895600" y="28575"/>
                  </a:lnTo>
                  <a:lnTo>
                    <a:pt x="2895600" y="333286"/>
                  </a:lnTo>
                  <a:lnTo>
                    <a:pt x="3095625" y="333286"/>
                  </a:lnTo>
                  <a:lnTo>
                    <a:pt x="3095625" y="28575"/>
                  </a:lnTo>
                  <a:close/>
                </a:path>
                <a:path extrusionOk="0" h="342900" w="5200650">
                  <a:moveTo>
                    <a:pt x="5200650" y="47625"/>
                  </a:moveTo>
                  <a:lnTo>
                    <a:pt x="4991100" y="47625"/>
                  </a:lnTo>
                  <a:lnTo>
                    <a:pt x="4991100" y="342811"/>
                  </a:lnTo>
                  <a:lnTo>
                    <a:pt x="5200650" y="342811"/>
                  </a:lnTo>
                  <a:lnTo>
                    <a:pt x="5200650" y="47625"/>
                  </a:lnTo>
                  <a:close/>
                </a:path>
              </a:pathLst>
            </a:custGeom>
            <a:solidFill>
              <a:srgbClr val="929A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5848350" y="3485261"/>
              <a:ext cx="523875" cy="381000"/>
            </a:xfrm>
            <a:custGeom>
              <a:rect b="b" l="l" r="r" t="t"/>
              <a:pathLst>
                <a:path extrusionOk="0" h="381000" w="523875">
                  <a:moveTo>
                    <a:pt x="460375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372"/>
                  </a:lnTo>
                  <a:lnTo>
                    <a:pt x="4992" y="342082"/>
                  </a:lnTo>
                  <a:lnTo>
                    <a:pt x="18605" y="362267"/>
                  </a:lnTo>
                  <a:lnTo>
                    <a:pt x="38790" y="375880"/>
                  </a:lnTo>
                  <a:lnTo>
                    <a:pt x="63500" y="380872"/>
                  </a:lnTo>
                  <a:lnTo>
                    <a:pt x="460375" y="380872"/>
                  </a:lnTo>
                  <a:lnTo>
                    <a:pt x="485084" y="375880"/>
                  </a:lnTo>
                  <a:lnTo>
                    <a:pt x="505269" y="362267"/>
                  </a:lnTo>
                  <a:lnTo>
                    <a:pt x="518882" y="342082"/>
                  </a:lnTo>
                  <a:lnTo>
                    <a:pt x="523875" y="317372"/>
                  </a:lnTo>
                  <a:lnTo>
                    <a:pt x="523875" y="63500"/>
                  </a:lnTo>
                  <a:lnTo>
                    <a:pt x="518882" y="38790"/>
                  </a:lnTo>
                  <a:lnTo>
                    <a:pt x="505269" y="18605"/>
                  </a:lnTo>
                  <a:lnTo>
                    <a:pt x="485084" y="4992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0"/>
          <p:cNvSpPr txBox="1"/>
          <p:nvPr/>
        </p:nvSpPr>
        <p:spPr>
          <a:xfrm>
            <a:off x="5167376" y="6289624"/>
            <a:ext cx="6905625" cy="390525"/>
          </a:xfrm>
          <a:prstGeom prst="rect">
            <a:avLst/>
          </a:prstGeom>
          <a:noFill/>
          <a:ln cap="flat" cmpd="sng" w="9525">
            <a:solidFill>
              <a:srgbClr val="6000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0607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Intuition: the FF network processes the result of attention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5948934" y="3465131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267575" y="3485260"/>
            <a:ext cx="533400" cy="381000"/>
          </a:xfrm>
          <a:custGeom>
            <a:rect b="b" l="l" r="r" t="t"/>
            <a:pathLst>
              <a:path extrusionOk="0" h="381000" w="533400">
                <a:moveTo>
                  <a:pt x="469900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372"/>
                </a:lnTo>
                <a:lnTo>
                  <a:pt x="4992" y="342082"/>
                </a:lnTo>
                <a:lnTo>
                  <a:pt x="18605" y="362267"/>
                </a:lnTo>
                <a:lnTo>
                  <a:pt x="38790" y="375880"/>
                </a:lnTo>
                <a:lnTo>
                  <a:pt x="63500" y="380872"/>
                </a:lnTo>
                <a:lnTo>
                  <a:pt x="469900" y="380872"/>
                </a:lnTo>
                <a:lnTo>
                  <a:pt x="494609" y="375880"/>
                </a:lnTo>
                <a:lnTo>
                  <a:pt x="514794" y="362267"/>
                </a:lnTo>
                <a:lnTo>
                  <a:pt x="528407" y="342082"/>
                </a:lnTo>
                <a:lnTo>
                  <a:pt x="533400" y="317372"/>
                </a:lnTo>
                <a:lnTo>
                  <a:pt x="533400" y="63500"/>
                </a:lnTo>
                <a:lnTo>
                  <a:pt x="528407" y="38790"/>
                </a:lnTo>
                <a:lnTo>
                  <a:pt x="514794" y="18605"/>
                </a:lnTo>
                <a:lnTo>
                  <a:pt x="494609" y="4992"/>
                </a:lnTo>
                <a:lnTo>
                  <a:pt x="469900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7374508" y="3462718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8724900" y="3485260"/>
            <a:ext cx="523875" cy="381000"/>
          </a:xfrm>
          <a:custGeom>
            <a:rect b="b" l="l" r="r" t="t"/>
            <a:pathLst>
              <a:path extrusionOk="0" h="381000" w="523875">
                <a:moveTo>
                  <a:pt x="460375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372"/>
                </a:lnTo>
                <a:lnTo>
                  <a:pt x="4992" y="342082"/>
                </a:lnTo>
                <a:lnTo>
                  <a:pt x="18605" y="362267"/>
                </a:lnTo>
                <a:lnTo>
                  <a:pt x="38790" y="375880"/>
                </a:lnTo>
                <a:lnTo>
                  <a:pt x="63500" y="380872"/>
                </a:lnTo>
                <a:lnTo>
                  <a:pt x="460375" y="380872"/>
                </a:lnTo>
                <a:lnTo>
                  <a:pt x="485084" y="375880"/>
                </a:lnTo>
                <a:lnTo>
                  <a:pt x="505269" y="362267"/>
                </a:lnTo>
                <a:lnTo>
                  <a:pt x="518882" y="342082"/>
                </a:lnTo>
                <a:lnTo>
                  <a:pt x="523875" y="317372"/>
                </a:lnTo>
                <a:lnTo>
                  <a:pt x="523875" y="63500"/>
                </a:lnTo>
                <a:lnTo>
                  <a:pt x="518882" y="38790"/>
                </a:lnTo>
                <a:lnTo>
                  <a:pt x="505269" y="18605"/>
                </a:lnTo>
                <a:lnTo>
                  <a:pt x="485084" y="4992"/>
                </a:lnTo>
                <a:lnTo>
                  <a:pt x="460375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7765427" y="3462725"/>
            <a:ext cx="20730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75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5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self-attention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10801350" y="3485260"/>
            <a:ext cx="533400" cy="390525"/>
          </a:xfrm>
          <a:custGeom>
            <a:rect b="b" l="l" r="r" t="t"/>
            <a:pathLst>
              <a:path extrusionOk="0" h="390525" w="533400">
                <a:moveTo>
                  <a:pt x="468249" y="0"/>
                </a:moveTo>
                <a:lnTo>
                  <a:pt x="65150" y="0"/>
                </a:lnTo>
                <a:lnTo>
                  <a:pt x="39754" y="5105"/>
                </a:lnTo>
                <a:lnTo>
                  <a:pt x="19050" y="19034"/>
                </a:lnTo>
                <a:lnTo>
                  <a:pt x="5107" y="39701"/>
                </a:lnTo>
                <a:lnTo>
                  <a:pt x="0" y="65024"/>
                </a:lnTo>
                <a:lnTo>
                  <a:pt x="0" y="325374"/>
                </a:lnTo>
                <a:lnTo>
                  <a:pt x="5107" y="350696"/>
                </a:lnTo>
                <a:lnTo>
                  <a:pt x="19050" y="371363"/>
                </a:lnTo>
                <a:lnTo>
                  <a:pt x="39754" y="385292"/>
                </a:lnTo>
                <a:lnTo>
                  <a:pt x="65150" y="390397"/>
                </a:lnTo>
                <a:lnTo>
                  <a:pt x="468249" y="390397"/>
                </a:lnTo>
                <a:lnTo>
                  <a:pt x="493645" y="385292"/>
                </a:lnTo>
                <a:lnTo>
                  <a:pt x="514350" y="371363"/>
                </a:lnTo>
                <a:lnTo>
                  <a:pt x="528292" y="350696"/>
                </a:lnTo>
                <a:lnTo>
                  <a:pt x="533400" y="325374"/>
                </a:lnTo>
                <a:lnTo>
                  <a:pt x="533400" y="65024"/>
                </a:lnTo>
                <a:lnTo>
                  <a:pt x="528292" y="39701"/>
                </a:lnTo>
                <a:lnTo>
                  <a:pt x="514350" y="19034"/>
                </a:lnTo>
                <a:lnTo>
                  <a:pt x="493645" y="5105"/>
                </a:lnTo>
                <a:lnTo>
                  <a:pt x="468249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10911840" y="347122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053074" y="3223386"/>
            <a:ext cx="5077460" cy="344805"/>
          </a:xfrm>
          <a:custGeom>
            <a:rect b="b" l="l" r="r" t="t"/>
            <a:pathLst>
              <a:path extrusionOk="0" h="344804" w="5077459">
                <a:moveTo>
                  <a:pt x="76327" y="76200"/>
                </a:moveTo>
                <a:lnTo>
                  <a:pt x="69977" y="63500"/>
                </a:lnTo>
                <a:lnTo>
                  <a:pt x="38227" y="0"/>
                </a:lnTo>
                <a:lnTo>
                  <a:pt x="0" y="76200"/>
                </a:lnTo>
                <a:lnTo>
                  <a:pt x="33401" y="76200"/>
                </a:lnTo>
                <a:lnTo>
                  <a:pt x="33401" y="296672"/>
                </a:lnTo>
                <a:lnTo>
                  <a:pt x="42926" y="296672"/>
                </a:lnTo>
                <a:lnTo>
                  <a:pt x="42926" y="76200"/>
                </a:lnTo>
                <a:lnTo>
                  <a:pt x="76327" y="76200"/>
                </a:lnTo>
                <a:close/>
              </a:path>
              <a:path extrusionOk="0" h="344804" w="5077459">
                <a:moveTo>
                  <a:pt x="1486027" y="104775"/>
                </a:moveTo>
                <a:lnTo>
                  <a:pt x="1479651" y="92075"/>
                </a:lnTo>
                <a:lnTo>
                  <a:pt x="1447800" y="28575"/>
                </a:lnTo>
                <a:lnTo>
                  <a:pt x="1409700" y="104775"/>
                </a:lnTo>
                <a:lnTo>
                  <a:pt x="1443101" y="104775"/>
                </a:lnTo>
                <a:lnTo>
                  <a:pt x="1443101" y="325259"/>
                </a:lnTo>
                <a:lnTo>
                  <a:pt x="1452626" y="325259"/>
                </a:lnTo>
                <a:lnTo>
                  <a:pt x="1452626" y="104775"/>
                </a:lnTo>
                <a:lnTo>
                  <a:pt x="1486027" y="104775"/>
                </a:lnTo>
                <a:close/>
              </a:path>
              <a:path extrusionOk="0" h="344804" w="5077459">
                <a:moveTo>
                  <a:pt x="2981452" y="104775"/>
                </a:moveTo>
                <a:lnTo>
                  <a:pt x="2975076" y="92075"/>
                </a:lnTo>
                <a:lnTo>
                  <a:pt x="2943225" y="28575"/>
                </a:lnTo>
                <a:lnTo>
                  <a:pt x="2905125" y="104775"/>
                </a:lnTo>
                <a:lnTo>
                  <a:pt x="2938526" y="104775"/>
                </a:lnTo>
                <a:lnTo>
                  <a:pt x="2938526" y="325259"/>
                </a:lnTo>
                <a:lnTo>
                  <a:pt x="2948051" y="325259"/>
                </a:lnTo>
                <a:lnTo>
                  <a:pt x="2948051" y="104775"/>
                </a:lnTo>
                <a:lnTo>
                  <a:pt x="2981452" y="104775"/>
                </a:lnTo>
                <a:close/>
              </a:path>
              <a:path extrusionOk="0" h="344804" w="5077459">
                <a:moveTo>
                  <a:pt x="5076952" y="123825"/>
                </a:moveTo>
                <a:lnTo>
                  <a:pt x="5070576" y="111125"/>
                </a:lnTo>
                <a:lnTo>
                  <a:pt x="5038725" y="47625"/>
                </a:lnTo>
                <a:lnTo>
                  <a:pt x="5000625" y="123825"/>
                </a:lnTo>
                <a:lnTo>
                  <a:pt x="5034026" y="123825"/>
                </a:lnTo>
                <a:lnTo>
                  <a:pt x="5034026" y="344309"/>
                </a:lnTo>
                <a:lnTo>
                  <a:pt x="5043551" y="344309"/>
                </a:lnTo>
                <a:lnTo>
                  <a:pt x="5043551" y="123825"/>
                </a:lnTo>
                <a:lnTo>
                  <a:pt x="5076952" y="1238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9907651" y="2557780"/>
            <a:ext cx="466725" cy="7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0"/>
          <p:cNvGrpSpPr/>
          <p:nvPr/>
        </p:nvGrpSpPr>
        <p:grpSpPr>
          <a:xfrm>
            <a:off x="5486400" y="1209369"/>
            <a:ext cx="6296025" cy="1723695"/>
            <a:chOff x="5486400" y="1209369"/>
            <a:chExt cx="6296025" cy="1723695"/>
          </a:xfrm>
        </p:grpSpPr>
        <p:sp>
          <p:nvSpPr>
            <p:cNvPr id="232" name="Google Shape;232;p20"/>
            <p:cNvSpPr/>
            <p:nvPr/>
          </p:nvSpPr>
          <p:spPr>
            <a:xfrm>
              <a:off x="5486400" y="2313939"/>
              <a:ext cx="6296025" cy="619125"/>
            </a:xfrm>
            <a:custGeom>
              <a:rect b="b" l="l" r="r" t="t"/>
              <a:pathLst>
                <a:path extrusionOk="0" h="619125" w="6296025">
                  <a:moveTo>
                    <a:pt x="6192774" y="0"/>
                  </a:moveTo>
                  <a:lnTo>
                    <a:pt x="103250" y="0"/>
                  </a:lnTo>
                  <a:lnTo>
                    <a:pt x="63061" y="8114"/>
                  </a:lnTo>
                  <a:lnTo>
                    <a:pt x="30241" y="30241"/>
                  </a:lnTo>
                  <a:lnTo>
                    <a:pt x="8114" y="63061"/>
                  </a:lnTo>
                  <a:lnTo>
                    <a:pt x="0" y="103250"/>
                  </a:lnTo>
                  <a:lnTo>
                    <a:pt x="0" y="515874"/>
                  </a:lnTo>
                  <a:lnTo>
                    <a:pt x="8114" y="555990"/>
                  </a:lnTo>
                  <a:lnTo>
                    <a:pt x="30241" y="588772"/>
                  </a:lnTo>
                  <a:lnTo>
                    <a:pt x="63061" y="610885"/>
                  </a:lnTo>
                  <a:lnTo>
                    <a:pt x="103250" y="618998"/>
                  </a:lnTo>
                  <a:lnTo>
                    <a:pt x="6192774" y="618998"/>
                  </a:lnTo>
                  <a:lnTo>
                    <a:pt x="6232963" y="610885"/>
                  </a:lnTo>
                  <a:lnTo>
                    <a:pt x="6265783" y="588772"/>
                  </a:lnTo>
                  <a:lnTo>
                    <a:pt x="6287910" y="555990"/>
                  </a:lnTo>
                  <a:lnTo>
                    <a:pt x="6296025" y="515874"/>
                  </a:lnTo>
                  <a:lnTo>
                    <a:pt x="6296025" y="103250"/>
                  </a:lnTo>
                  <a:lnTo>
                    <a:pt x="6287910" y="63061"/>
                  </a:lnTo>
                  <a:lnTo>
                    <a:pt x="6265783" y="30241"/>
                  </a:lnTo>
                  <a:lnTo>
                    <a:pt x="6232963" y="8114"/>
                  </a:lnTo>
                  <a:lnTo>
                    <a:pt x="6192774" y="0"/>
                  </a:lnTo>
                  <a:close/>
                </a:path>
              </a:pathLst>
            </a:custGeom>
            <a:solidFill>
              <a:srgbClr val="C0EF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5991225" y="1209369"/>
              <a:ext cx="5200650" cy="342900"/>
            </a:xfrm>
            <a:custGeom>
              <a:rect b="b" l="l" r="r" t="t"/>
              <a:pathLst>
                <a:path extrusionOk="0" h="342900" w="5200650">
                  <a:moveTo>
                    <a:pt x="200025" y="0"/>
                  </a:moveTo>
                  <a:lnTo>
                    <a:pt x="0" y="0"/>
                  </a:lnTo>
                  <a:lnTo>
                    <a:pt x="0" y="295198"/>
                  </a:lnTo>
                  <a:lnTo>
                    <a:pt x="200025" y="295198"/>
                  </a:lnTo>
                  <a:lnTo>
                    <a:pt x="200025" y="0"/>
                  </a:lnTo>
                  <a:close/>
                </a:path>
                <a:path extrusionOk="0" h="342900" w="5200650">
                  <a:moveTo>
                    <a:pt x="1609725" y="28575"/>
                  </a:moveTo>
                  <a:lnTo>
                    <a:pt x="1400175" y="28575"/>
                  </a:lnTo>
                  <a:lnTo>
                    <a:pt x="1400175" y="323773"/>
                  </a:lnTo>
                  <a:lnTo>
                    <a:pt x="1609725" y="323773"/>
                  </a:lnTo>
                  <a:lnTo>
                    <a:pt x="1609725" y="28575"/>
                  </a:lnTo>
                  <a:close/>
                </a:path>
                <a:path extrusionOk="0" h="342900" w="5200650">
                  <a:moveTo>
                    <a:pt x="3095625" y="28575"/>
                  </a:moveTo>
                  <a:lnTo>
                    <a:pt x="2895600" y="28575"/>
                  </a:lnTo>
                  <a:lnTo>
                    <a:pt x="2895600" y="333298"/>
                  </a:lnTo>
                  <a:lnTo>
                    <a:pt x="3095625" y="333298"/>
                  </a:lnTo>
                  <a:lnTo>
                    <a:pt x="3095625" y="28575"/>
                  </a:lnTo>
                  <a:close/>
                </a:path>
                <a:path extrusionOk="0" h="342900" w="5200650">
                  <a:moveTo>
                    <a:pt x="5200650" y="47625"/>
                  </a:moveTo>
                  <a:lnTo>
                    <a:pt x="4991100" y="47625"/>
                  </a:lnTo>
                  <a:lnTo>
                    <a:pt x="4991100" y="342823"/>
                  </a:lnTo>
                  <a:lnTo>
                    <a:pt x="5200650" y="342823"/>
                  </a:lnTo>
                  <a:lnTo>
                    <a:pt x="5200650" y="47625"/>
                  </a:lnTo>
                  <a:close/>
                </a:path>
              </a:pathLst>
            </a:custGeom>
            <a:solidFill>
              <a:srgbClr val="929A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6053074" y="2147315"/>
              <a:ext cx="5077460" cy="344805"/>
            </a:xfrm>
            <a:custGeom>
              <a:rect b="b" l="l" r="r" t="t"/>
              <a:pathLst>
                <a:path extrusionOk="0" h="344805" w="5077459">
                  <a:moveTo>
                    <a:pt x="76327" y="76200"/>
                  </a:moveTo>
                  <a:lnTo>
                    <a:pt x="69977" y="63500"/>
                  </a:lnTo>
                  <a:lnTo>
                    <a:pt x="38227" y="0"/>
                  </a:lnTo>
                  <a:lnTo>
                    <a:pt x="0" y="76200"/>
                  </a:lnTo>
                  <a:lnTo>
                    <a:pt x="33401" y="76200"/>
                  </a:lnTo>
                  <a:lnTo>
                    <a:pt x="33401" y="296672"/>
                  </a:lnTo>
                  <a:lnTo>
                    <a:pt x="42926" y="296672"/>
                  </a:lnTo>
                  <a:lnTo>
                    <a:pt x="42926" y="76200"/>
                  </a:lnTo>
                  <a:lnTo>
                    <a:pt x="76327" y="76200"/>
                  </a:lnTo>
                  <a:close/>
                </a:path>
                <a:path extrusionOk="0" h="344805" w="5077459">
                  <a:moveTo>
                    <a:pt x="1486027" y="104775"/>
                  </a:moveTo>
                  <a:lnTo>
                    <a:pt x="1479651" y="92075"/>
                  </a:lnTo>
                  <a:lnTo>
                    <a:pt x="1447800" y="28575"/>
                  </a:lnTo>
                  <a:lnTo>
                    <a:pt x="1409700" y="104775"/>
                  </a:lnTo>
                  <a:lnTo>
                    <a:pt x="1443101" y="104775"/>
                  </a:lnTo>
                  <a:lnTo>
                    <a:pt x="1443101" y="325247"/>
                  </a:lnTo>
                  <a:lnTo>
                    <a:pt x="1452626" y="325247"/>
                  </a:lnTo>
                  <a:lnTo>
                    <a:pt x="1452626" y="104775"/>
                  </a:lnTo>
                  <a:lnTo>
                    <a:pt x="1486027" y="104775"/>
                  </a:lnTo>
                  <a:close/>
                </a:path>
                <a:path extrusionOk="0" h="344805" w="5077459">
                  <a:moveTo>
                    <a:pt x="2981452" y="104775"/>
                  </a:moveTo>
                  <a:lnTo>
                    <a:pt x="2975076" y="92075"/>
                  </a:lnTo>
                  <a:lnTo>
                    <a:pt x="2943225" y="28575"/>
                  </a:lnTo>
                  <a:lnTo>
                    <a:pt x="2905125" y="104775"/>
                  </a:lnTo>
                  <a:lnTo>
                    <a:pt x="2938526" y="104775"/>
                  </a:lnTo>
                  <a:lnTo>
                    <a:pt x="2938526" y="325247"/>
                  </a:lnTo>
                  <a:lnTo>
                    <a:pt x="2948051" y="325247"/>
                  </a:lnTo>
                  <a:lnTo>
                    <a:pt x="2948051" y="104775"/>
                  </a:lnTo>
                  <a:lnTo>
                    <a:pt x="2981452" y="104775"/>
                  </a:lnTo>
                  <a:close/>
                </a:path>
                <a:path extrusionOk="0" h="344805" w="5077459">
                  <a:moveTo>
                    <a:pt x="5076952" y="123825"/>
                  </a:moveTo>
                  <a:lnTo>
                    <a:pt x="5070576" y="111125"/>
                  </a:lnTo>
                  <a:lnTo>
                    <a:pt x="5038725" y="47625"/>
                  </a:lnTo>
                  <a:lnTo>
                    <a:pt x="5000625" y="123825"/>
                  </a:lnTo>
                  <a:lnTo>
                    <a:pt x="5034026" y="123825"/>
                  </a:lnTo>
                  <a:lnTo>
                    <a:pt x="5034026" y="344297"/>
                  </a:lnTo>
                  <a:lnTo>
                    <a:pt x="5043551" y="344297"/>
                  </a:lnTo>
                  <a:lnTo>
                    <a:pt x="5043551" y="123825"/>
                  </a:lnTo>
                  <a:lnTo>
                    <a:pt x="5076952" y="123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5848350" y="1771141"/>
              <a:ext cx="523875" cy="381000"/>
            </a:xfrm>
            <a:custGeom>
              <a:rect b="b" l="l" r="r" t="t"/>
              <a:pathLst>
                <a:path extrusionOk="0" h="381000" w="523875">
                  <a:moveTo>
                    <a:pt x="460375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460375" y="381000"/>
                  </a:lnTo>
                  <a:lnTo>
                    <a:pt x="485084" y="376007"/>
                  </a:lnTo>
                  <a:lnTo>
                    <a:pt x="505269" y="362394"/>
                  </a:lnTo>
                  <a:lnTo>
                    <a:pt x="518882" y="342209"/>
                  </a:lnTo>
                  <a:lnTo>
                    <a:pt x="523875" y="317500"/>
                  </a:lnTo>
                  <a:lnTo>
                    <a:pt x="523875" y="63500"/>
                  </a:lnTo>
                  <a:lnTo>
                    <a:pt x="518882" y="38790"/>
                  </a:lnTo>
                  <a:lnTo>
                    <a:pt x="505269" y="18605"/>
                  </a:lnTo>
                  <a:lnTo>
                    <a:pt x="485084" y="4992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 txBox="1"/>
          <p:nvPr/>
        </p:nvSpPr>
        <p:spPr>
          <a:xfrm>
            <a:off x="5948934" y="174910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7267575" y="1771142"/>
            <a:ext cx="533400" cy="381000"/>
          </a:xfrm>
          <a:custGeom>
            <a:rect b="b" l="l" r="r" t="t"/>
            <a:pathLst>
              <a:path extrusionOk="0" h="381000" w="533400">
                <a:moveTo>
                  <a:pt x="469900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500"/>
                </a:lnTo>
                <a:lnTo>
                  <a:pt x="4992" y="342209"/>
                </a:lnTo>
                <a:lnTo>
                  <a:pt x="18605" y="362394"/>
                </a:lnTo>
                <a:lnTo>
                  <a:pt x="38790" y="376007"/>
                </a:lnTo>
                <a:lnTo>
                  <a:pt x="63500" y="381000"/>
                </a:lnTo>
                <a:lnTo>
                  <a:pt x="469900" y="381000"/>
                </a:lnTo>
                <a:lnTo>
                  <a:pt x="494609" y="376007"/>
                </a:lnTo>
                <a:lnTo>
                  <a:pt x="514794" y="362394"/>
                </a:lnTo>
                <a:lnTo>
                  <a:pt x="528407" y="342209"/>
                </a:lnTo>
                <a:lnTo>
                  <a:pt x="533400" y="317500"/>
                </a:lnTo>
                <a:lnTo>
                  <a:pt x="533400" y="63500"/>
                </a:lnTo>
                <a:lnTo>
                  <a:pt x="528407" y="38790"/>
                </a:lnTo>
                <a:lnTo>
                  <a:pt x="514794" y="18605"/>
                </a:lnTo>
                <a:lnTo>
                  <a:pt x="494609" y="4992"/>
                </a:lnTo>
                <a:lnTo>
                  <a:pt x="469900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7374508" y="174656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8724900" y="1771142"/>
            <a:ext cx="523875" cy="381000"/>
          </a:xfrm>
          <a:custGeom>
            <a:rect b="b" l="l" r="r" t="t"/>
            <a:pathLst>
              <a:path extrusionOk="0" h="381000" w="523875">
                <a:moveTo>
                  <a:pt x="460375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500"/>
                </a:lnTo>
                <a:lnTo>
                  <a:pt x="4992" y="342209"/>
                </a:lnTo>
                <a:lnTo>
                  <a:pt x="18605" y="362394"/>
                </a:lnTo>
                <a:lnTo>
                  <a:pt x="38790" y="376007"/>
                </a:lnTo>
                <a:lnTo>
                  <a:pt x="63500" y="381000"/>
                </a:lnTo>
                <a:lnTo>
                  <a:pt x="460375" y="381000"/>
                </a:lnTo>
                <a:lnTo>
                  <a:pt x="485084" y="376007"/>
                </a:lnTo>
                <a:lnTo>
                  <a:pt x="505269" y="362394"/>
                </a:lnTo>
                <a:lnTo>
                  <a:pt x="518882" y="342209"/>
                </a:lnTo>
                <a:lnTo>
                  <a:pt x="523875" y="317500"/>
                </a:lnTo>
                <a:lnTo>
                  <a:pt x="523875" y="63500"/>
                </a:lnTo>
                <a:lnTo>
                  <a:pt x="518882" y="38790"/>
                </a:lnTo>
                <a:lnTo>
                  <a:pt x="505269" y="18605"/>
                </a:lnTo>
                <a:lnTo>
                  <a:pt x="485084" y="4992"/>
                </a:lnTo>
                <a:lnTo>
                  <a:pt x="460375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/>
        </p:nvSpPr>
        <p:spPr>
          <a:xfrm>
            <a:off x="7765429" y="1746575"/>
            <a:ext cx="24039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75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65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self-attention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10801350" y="1771142"/>
            <a:ext cx="533400" cy="390525"/>
          </a:xfrm>
          <a:custGeom>
            <a:rect b="b" l="l" r="r" t="t"/>
            <a:pathLst>
              <a:path extrusionOk="0" h="390525" w="533400">
                <a:moveTo>
                  <a:pt x="468249" y="0"/>
                </a:moveTo>
                <a:lnTo>
                  <a:pt x="65150" y="0"/>
                </a:lnTo>
                <a:lnTo>
                  <a:pt x="39754" y="5125"/>
                </a:lnTo>
                <a:lnTo>
                  <a:pt x="19050" y="19097"/>
                </a:lnTo>
                <a:lnTo>
                  <a:pt x="5107" y="39808"/>
                </a:lnTo>
                <a:lnTo>
                  <a:pt x="0" y="65150"/>
                </a:lnTo>
                <a:lnTo>
                  <a:pt x="0" y="325374"/>
                </a:lnTo>
                <a:lnTo>
                  <a:pt x="5107" y="350716"/>
                </a:lnTo>
                <a:lnTo>
                  <a:pt x="19050" y="371427"/>
                </a:lnTo>
                <a:lnTo>
                  <a:pt x="39754" y="385399"/>
                </a:lnTo>
                <a:lnTo>
                  <a:pt x="65150" y="390525"/>
                </a:lnTo>
                <a:lnTo>
                  <a:pt x="468249" y="390525"/>
                </a:lnTo>
                <a:lnTo>
                  <a:pt x="493645" y="385399"/>
                </a:lnTo>
                <a:lnTo>
                  <a:pt x="514350" y="371427"/>
                </a:lnTo>
                <a:lnTo>
                  <a:pt x="528292" y="350716"/>
                </a:lnTo>
                <a:lnTo>
                  <a:pt x="533400" y="325374"/>
                </a:lnTo>
                <a:lnTo>
                  <a:pt x="533400" y="65150"/>
                </a:lnTo>
                <a:lnTo>
                  <a:pt x="528292" y="39808"/>
                </a:lnTo>
                <a:lnTo>
                  <a:pt x="514350" y="19097"/>
                </a:lnTo>
                <a:lnTo>
                  <a:pt x="493645" y="5125"/>
                </a:lnTo>
                <a:lnTo>
                  <a:pt x="468249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>
            <a:off x="10911840" y="175545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FF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053074" y="1509267"/>
            <a:ext cx="5077460" cy="344805"/>
          </a:xfrm>
          <a:custGeom>
            <a:rect b="b" l="l" r="r" t="t"/>
            <a:pathLst>
              <a:path extrusionOk="0" h="344805" w="5077459">
                <a:moveTo>
                  <a:pt x="76327" y="76200"/>
                </a:moveTo>
                <a:lnTo>
                  <a:pt x="69977" y="63500"/>
                </a:lnTo>
                <a:lnTo>
                  <a:pt x="38227" y="0"/>
                </a:lnTo>
                <a:lnTo>
                  <a:pt x="0" y="76200"/>
                </a:lnTo>
                <a:lnTo>
                  <a:pt x="33401" y="76200"/>
                </a:lnTo>
                <a:lnTo>
                  <a:pt x="33401" y="296672"/>
                </a:lnTo>
                <a:lnTo>
                  <a:pt x="42926" y="296672"/>
                </a:lnTo>
                <a:lnTo>
                  <a:pt x="42926" y="76200"/>
                </a:lnTo>
                <a:lnTo>
                  <a:pt x="76327" y="76200"/>
                </a:lnTo>
                <a:close/>
              </a:path>
              <a:path extrusionOk="0" h="344805" w="5077459">
                <a:moveTo>
                  <a:pt x="1486027" y="104775"/>
                </a:moveTo>
                <a:lnTo>
                  <a:pt x="1479651" y="92075"/>
                </a:lnTo>
                <a:lnTo>
                  <a:pt x="1447800" y="28575"/>
                </a:lnTo>
                <a:lnTo>
                  <a:pt x="1409700" y="104775"/>
                </a:lnTo>
                <a:lnTo>
                  <a:pt x="1443101" y="104775"/>
                </a:lnTo>
                <a:lnTo>
                  <a:pt x="1443101" y="325247"/>
                </a:lnTo>
                <a:lnTo>
                  <a:pt x="1452626" y="325247"/>
                </a:lnTo>
                <a:lnTo>
                  <a:pt x="1452626" y="104775"/>
                </a:lnTo>
                <a:lnTo>
                  <a:pt x="1486027" y="104775"/>
                </a:lnTo>
                <a:close/>
              </a:path>
              <a:path extrusionOk="0" h="344805" w="5077459">
                <a:moveTo>
                  <a:pt x="2981452" y="104775"/>
                </a:moveTo>
                <a:lnTo>
                  <a:pt x="2975076" y="92075"/>
                </a:lnTo>
                <a:lnTo>
                  <a:pt x="2943225" y="28575"/>
                </a:lnTo>
                <a:lnTo>
                  <a:pt x="2905125" y="104775"/>
                </a:lnTo>
                <a:lnTo>
                  <a:pt x="2938526" y="104775"/>
                </a:lnTo>
                <a:lnTo>
                  <a:pt x="2938526" y="325247"/>
                </a:lnTo>
                <a:lnTo>
                  <a:pt x="2948051" y="325247"/>
                </a:lnTo>
                <a:lnTo>
                  <a:pt x="2948051" y="104775"/>
                </a:lnTo>
                <a:lnTo>
                  <a:pt x="2981452" y="104775"/>
                </a:lnTo>
                <a:close/>
              </a:path>
              <a:path extrusionOk="0" h="344805" w="5077459">
                <a:moveTo>
                  <a:pt x="5076952" y="123825"/>
                </a:moveTo>
                <a:lnTo>
                  <a:pt x="5070576" y="111125"/>
                </a:lnTo>
                <a:lnTo>
                  <a:pt x="5038725" y="47625"/>
                </a:lnTo>
                <a:lnTo>
                  <a:pt x="5000625" y="123825"/>
                </a:lnTo>
                <a:lnTo>
                  <a:pt x="5034026" y="123825"/>
                </a:lnTo>
                <a:lnTo>
                  <a:pt x="5034026" y="344297"/>
                </a:lnTo>
                <a:lnTo>
                  <a:pt x="5043551" y="344297"/>
                </a:lnTo>
                <a:lnTo>
                  <a:pt x="5043551" y="123825"/>
                </a:lnTo>
                <a:lnTo>
                  <a:pt x="5076952" y="1238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00" y="4647175"/>
            <a:ext cx="3834151" cy="9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/>
        </p:nvSpPr>
        <p:spPr>
          <a:xfrm>
            <a:off x="1090612" y="1075043"/>
            <a:ext cx="3912870" cy="524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092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528955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7635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428625" rtl="0" algn="just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 nonlinearities for deep 	learning magic! It’s all just 	weighted averages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48514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Need to ensure we don’t “look at the future” when predicting a sequence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Like in machine translation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Or language modeling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713601" y="1075043"/>
            <a:ext cx="4443095" cy="286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295275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Easy fix: apply the same feedforward network to each self- attention output.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21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1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1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257" name="Google Shape;25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1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1"/>
          <p:cNvGrpSpPr/>
          <p:nvPr/>
        </p:nvGrpSpPr>
        <p:grpSpPr>
          <a:xfrm>
            <a:off x="5076762" y="4904161"/>
            <a:ext cx="1348157" cy="140411"/>
            <a:chOff x="5076762" y="4904161"/>
            <a:chExt cx="1348157" cy="140411"/>
          </a:xfrm>
        </p:grpSpPr>
        <p:pic>
          <p:nvPicPr>
            <p:cNvPr id="260" name="Google Shape;26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6762" y="4904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1"/>
            <p:cNvSpPr/>
            <p:nvPr/>
          </p:nvSpPr>
          <p:spPr>
            <a:xfrm>
              <a:off x="5110098" y="4918328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485457" y="165036"/>
            <a:ext cx="623760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Masking the future in self-attention</a:t>
            </a: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477837" y="1161732"/>
            <a:ext cx="384937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3535" lvl="0" marL="355600" marR="508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use self-attention in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decoders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we need to ensure we can’t peek at the future.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477837" y="2705988"/>
            <a:ext cx="3828415" cy="3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343535" lvl="0" marL="355600" marR="13843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At every timestep, we could change the set of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keys and queries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include only past words. (Inefficient!)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enable parallelization, we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mask out attention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future words by setting attention scores to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−∞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22"/>
          <p:cNvGrpSpPr/>
          <p:nvPr/>
        </p:nvGrpSpPr>
        <p:grpSpPr>
          <a:xfrm>
            <a:off x="4013453" y="6044958"/>
            <a:ext cx="278765" cy="227165"/>
            <a:chOff x="4013453" y="6044958"/>
            <a:chExt cx="278765" cy="227165"/>
          </a:xfrm>
        </p:grpSpPr>
        <p:pic>
          <p:nvPicPr>
            <p:cNvPr id="271" name="Google Shape;27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3453" y="6044958"/>
              <a:ext cx="109982" cy="1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5660" y="6095098"/>
              <a:ext cx="146558" cy="17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22"/>
          <p:cNvSpPr/>
          <p:nvPr/>
        </p:nvSpPr>
        <p:spPr>
          <a:xfrm>
            <a:off x="4412234" y="6060338"/>
            <a:ext cx="166370" cy="74295"/>
          </a:xfrm>
          <a:custGeom>
            <a:rect b="b" l="l" r="r" t="t"/>
            <a:pathLst>
              <a:path extrusionOk="0" h="74295" w="166370">
                <a:moveTo>
                  <a:pt x="166243" y="55956"/>
                </a:moveTo>
                <a:lnTo>
                  <a:pt x="0" y="55956"/>
                </a:lnTo>
                <a:lnTo>
                  <a:pt x="0" y="73888"/>
                </a:lnTo>
                <a:lnTo>
                  <a:pt x="166243" y="73888"/>
                </a:lnTo>
                <a:lnTo>
                  <a:pt x="166243" y="55956"/>
                </a:lnTo>
                <a:close/>
              </a:path>
              <a:path extrusionOk="0" h="74295" w="166370">
                <a:moveTo>
                  <a:pt x="166243" y="0"/>
                </a:moveTo>
                <a:lnTo>
                  <a:pt x="0" y="0"/>
                </a:lnTo>
                <a:lnTo>
                  <a:pt x="0" y="17932"/>
                </a:lnTo>
                <a:lnTo>
                  <a:pt x="166243" y="17932"/>
                </a:lnTo>
                <a:lnTo>
                  <a:pt x="1662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600" y="1161726"/>
            <a:ext cx="6720075" cy="54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/>
        </p:nvSpPr>
        <p:spPr>
          <a:xfrm>
            <a:off x="1090612" y="1075043"/>
            <a:ext cx="3912870" cy="524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092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528955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7635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428625" rtl="0" algn="just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 nonlinearities for deep 	learning magic! It’s all just 	weighted averages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48514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Need to ensure we don’t “look at the future” when predicting a sequence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Like in machine translation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Or language modeling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282" name="Google Shape;282;p23"/>
          <p:cNvSpPr txBox="1"/>
          <p:nvPr>
            <p:ph idx="2" type="body"/>
          </p:nvPr>
        </p:nvSpPr>
        <p:spPr>
          <a:xfrm>
            <a:off x="6630351" y="1035793"/>
            <a:ext cx="4443000" cy="4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  <a:p>
            <a:pPr indent="-343535" lvl="0" marL="355600" marR="295275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/>
          </a:p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Easy fix: apply the same feedforward network to each self- attention output.</a:t>
            </a:r>
            <a:endParaRPr b="0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1060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Mask out the future by artificially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04775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setting attention weights to 0!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23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284" name="Google Shape;28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3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3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287" name="Google Shape;28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3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3"/>
          <p:cNvGrpSpPr/>
          <p:nvPr/>
        </p:nvGrpSpPr>
        <p:grpSpPr>
          <a:xfrm>
            <a:off x="5076762" y="4904161"/>
            <a:ext cx="1348157" cy="140411"/>
            <a:chOff x="5076762" y="4904161"/>
            <a:chExt cx="1348157" cy="140411"/>
          </a:xfrm>
        </p:grpSpPr>
        <p:pic>
          <p:nvPicPr>
            <p:cNvPr id="290" name="Google Shape;29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6762" y="4904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3"/>
            <p:cNvSpPr/>
            <p:nvPr/>
          </p:nvSpPr>
          <p:spPr>
            <a:xfrm>
              <a:off x="5110098" y="4918328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999287" y="866158"/>
            <a:ext cx="6380400" cy="5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Self-attention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basis of the method.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Position representations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Specify the sequence order, since self-attention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is an unordered function of its inputs.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Nonlinearities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At the output of the self-attention block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9135" marR="648335" rtl="0" algn="l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Frequently implemented as a simple feed- forward network.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Masking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9135" marR="579755" rtl="0" algn="l">
              <a:lnSpc>
                <a:spcPct val="117826"/>
              </a:lnSpc>
              <a:spcBef>
                <a:spcPts val="75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order to parallelize operations while not looking at the future.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18695"/>
              </a:lnSpc>
              <a:spcBef>
                <a:spcPts val="53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Keeps information about the future from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rtl="0" algn="l">
              <a:lnSpc>
                <a:spcPct val="11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“leaking” to the past.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Necessities for a self-attention building block:</a:t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668" y="1227376"/>
            <a:ext cx="3549305" cy="530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1090612" y="1161732"/>
            <a:ext cx="4064000" cy="409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3535" lvl="0" marL="355600" marR="104139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Transformer decoder is how we’ll build systems like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language models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16839" rtl="0" algn="l">
              <a:lnSpc>
                <a:spcPct val="100600"/>
              </a:lnSpc>
              <a:spcBef>
                <a:spcPts val="53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It’s a lot like our minimal self- attention architecture, but with a few more components.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77165" rtl="0" algn="l">
              <a:lnSpc>
                <a:spcPct val="100600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embeddings and position embeddings are identical.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00"/>
              </a:lnSpc>
              <a:spcBef>
                <a:spcPts val="53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We’ll next replace our self- attention with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multi-head self- attention.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sz="24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1203" y="685673"/>
            <a:ext cx="3540297" cy="4669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695" y="809604"/>
            <a:ext cx="8461995" cy="529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Recall the Self-Attention Hypothetical Example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485457" y="655038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795" y="1190777"/>
            <a:ext cx="10111859" cy="49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Hypothetical Example of Multi-Head Attention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Lecture Plan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0"/>
          <p:cNvSpPr txBox="1"/>
          <p:nvPr/>
        </p:nvSpPr>
        <p:spPr>
          <a:xfrm>
            <a:off x="485457" y="1085786"/>
            <a:ext cx="104865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Transformer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Drawbacks and variants of Transformers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GPT 1-3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Subword tokenization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308782" y="165036"/>
            <a:ext cx="11098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Sequence-Stacked form of Attention</a:t>
            </a:r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1022712" y="986933"/>
            <a:ext cx="91020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800">
            <a:spAutoFit/>
          </a:bodyPr>
          <a:lstStyle/>
          <a:p>
            <a:pPr indent="-34290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Let’s look at how key-query-value attention is computed, in matrices.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 =	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                         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𝑛×𝑑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 the concatenation of input vectors.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First, note that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𝑋𝐾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𝑋𝑄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𝑋𝑉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output is defined as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output =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7164958" y="3515614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7496175" y="3275710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51"/>
                </a:lnTo>
                <a:lnTo>
                  <a:pt x="20645" y="1105127"/>
                </a:lnTo>
                <a:lnTo>
                  <a:pt x="44626" y="1142855"/>
                </a:lnTo>
                <a:lnTo>
                  <a:pt x="76090" y="1174319"/>
                </a:lnTo>
                <a:lnTo>
                  <a:pt x="113818" y="1198300"/>
                </a:lnTo>
                <a:lnTo>
                  <a:pt x="156594" y="1213581"/>
                </a:lnTo>
                <a:lnTo>
                  <a:pt x="203200" y="1218945"/>
                </a:lnTo>
                <a:lnTo>
                  <a:pt x="1120775" y="1218945"/>
                </a:lnTo>
                <a:lnTo>
                  <a:pt x="1167380" y="1213581"/>
                </a:lnTo>
                <a:lnTo>
                  <a:pt x="1210156" y="1198300"/>
                </a:lnTo>
                <a:lnTo>
                  <a:pt x="1247884" y="1174319"/>
                </a:lnTo>
                <a:lnTo>
                  <a:pt x="1279348" y="1142855"/>
                </a:lnTo>
                <a:lnTo>
                  <a:pt x="1303329" y="1105127"/>
                </a:lnTo>
                <a:lnTo>
                  <a:pt x="1318610" y="1062351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7616443" y="3704653"/>
            <a:ext cx="111760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901430" y="412654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9403968" y="4100829"/>
            <a:ext cx="47561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 Math"/>
                <a:ea typeface="Cambria Math"/>
                <a:cs typeface="Cambria Math"/>
                <a:sym typeface="Cambria Math"/>
              </a:rPr>
              <a:t>𝑛×𝑛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9767951" y="3335337"/>
            <a:ext cx="1598295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pairs of attention scores!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8439150" y="515162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58"/>
                </a:lnTo>
                <a:lnTo>
                  <a:pt x="6979" y="1164653"/>
                </a:lnTo>
                <a:lnTo>
                  <a:pt x="26019" y="1192903"/>
                </a:lnTo>
                <a:lnTo>
                  <a:pt x="54274" y="1211949"/>
                </a:lnTo>
                <a:lnTo>
                  <a:pt x="88900" y="1218933"/>
                </a:lnTo>
                <a:lnTo>
                  <a:pt x="444500" y="1218933"/>
                </a:lnTo>
                <a:lnTo>
                  <a:pt x="479125" y="1211949"/>
                </a:lnTo>
                <a:lnTo>
                  <a:pt x="507380" y="1192903"/>
                </a:lnTo>
                <a:lnTo>
                  <a:pt x="526420" y="1164653"/>
                </a:lnTo>
                <a:lnTo>
                  <a:pt x="533400" y="1130058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9066276" y="6004242"/>
            <a:ext cx="167132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output ∈ ℝ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7936610" y="5432742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5781675" y="3961384"/>
            <a:ext cx="1219200" cy="533400"/>
          </a:xfrm>
          <a:custGeom>
            <a:rect b="b" l="l" r="r" t="t"/>
            <a:pathLst>
              <a:path extrusionOk="0" h="533400" w="1219200">
                <a:moveTo>
                  <a:pt x="11303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373"/>
                </a:lnTo>
                <a:lnTo>
                  <a:pt x="6979" y="478944"/>
                </a:lnTo>
                <a:lnTo>
                  <a:pt x="26019" y="507206"/>
                </a:lnTo>
                <a:lnTo>
                  <a:pt x="54274" y="526276"/>
                </a:lnTo>
                <a:lnTo>
                  <a:pt x="88900" y="533273"/>
                </a:lnTo>
                <a:lnTo>
                  <a:pt x="1130300" y="533273"/>
                </a:lnTo>
                <a:lnTo>
                  <a:pt x="1164925" y="526276"/>
                </a:lnTo>
                <a:lnTo>
                  <a:pt x="1193180" y="507206"/>
                </a:lnTo>
                <a:lnTo>
                  <a:pt x="1212220" y="478944"/>
                </a:lnTo>
                <a:lnTo>
                  <a:pt x="1219200" y="444373"/>
                </a:lnTo>
                <a:lnTo>
                  <a:pt x="1219200" y="88900"/>
                </a:lnTo>
                <a:lnTo>
                  <a:pt x="1212220" y="54274"/>
                </a:lnTo>
                <a:lnTo>
                  <a:pt x="1193180" y="26019"/>
                </a:lnTo>
                <a:lnTo>
                  <a:pt x="1164925" y="6979"/>
                </a:lnTo>
                <a:lnTo>
                  <a:pt x="1130300" y="0"/>
                </a:lnTo>
                <a:close/>
              </a:path>
            </a:pathLst>
          </a:custGeom>
          <a:solidFill>
            <a:srgbClr val="DBA2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5105400" y="3275710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617"/>
                </a:lnTo>
                <a:lnTo>
                  <a:pt x="26019" y="1192879"/>
                </a:lnTo>
                <a:lnTo>
                  <a:pt x="54274" y="1211949"/>
                </a:lnTo>
                <a:lnTo>
                  <a:pt x="88900" y="1218945"/>
                </a:lnTo>
                <a:lnTo>
                  <a:pt x="444500" y="1218945"/>
                </a:lnTo>
                <a:lnTo>
                  <a:pt x="479125" y="1211949"/>
                </a:lnTo>
                <a:lnTo>
                  <a:pt x="507380" y="1192879"/>
                </a:lnTo>
                <a:lnTo>
                  <a:pt x="526420" y="116461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F1A9A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5197475" y="3704653"/>
            <a:ext cx="35750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𝑋𝑄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956830" y="3438057"/>
            <a:ext cx="34518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304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First, take the query-key dot products in one matrix multiplication: </a:t>
            </a:r>
            <a:endParaRPr baseline="30000" sz="25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1062355" y="5044503"/>
            <a:ext cx="2737485" cy="1429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Next, softmax, and compute the weighted average with another matrix multiplication.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5572125" y="5132578"/>
            <a:ext cx="1323975" cy="1209675"/>
          </a:xfrm>
          <a:custGeom>
            <a:rect b="b" l="l" r="r" t="t"/>
            <a:pathLst>
              <a:path extrusionOk="0" h="1209675" w="1323975">
                <a:moveTo>
                  <a:pt x="1122299" y="0"/>
                </a:moveTo>
                <a:lnTo>
                  <a:pt x="201675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6"/>
                </a:lnTo>
                <a:lnTo>
                  <a:pt x="0" y="1007859"/>
                </a:lnTo>
                <a:lnTo>
                  <a:pt x="5326" y="1054074"/>
                </a:lnTo>
                <a:lnTo>
                  <a:pt x="20499" y="1096499"/>
                </a:lnTo>
                <a:lnTo>
                  <a:pt x="44307" y="1133924"/>
                </a:lnTo>
                <a:lnTo>
                  <a:pt x="75539" y="1165138"/>
                </a:lnTo>
                <a:lnTo>
                  <a:pt x="112985" y="1188933"/>
                </a:lnTo>
                <a:lnTo>
                  <a:pt x="155434" y="1204097"/>
                </a:lnTo>
                <a:lnTo>
                  <a:pt x="201675" y="1209421"/>
                </a:lnTo>
                <a:lnTo>
                  <a:pt x="1122299" y="1209421"/>
                </a:lnTo>
                <a:lnTo>
                  <a:pt x="1168540" y="1204097"/>
                </a:lnTo>
                <a:lnTo>
                  <a:pt x="1210989" y="1188933"/>
                </a:lnTo>
                <a:lnTo>
                  <a:pt x="1248435" y="1165138"/>
                </a:lnTo>
                <a:lnTo>
                  <a:pt x="1279667" y="1133924"/>
                </a:lnTo>
                <a:lnTo>
                  <a:pt x="1303475" y="1096499"/>
                </a:lnTo>
                <a:lnTo>
                  <a:pt x="1318648" y="1054074"/>
                </a:lnTo>
                <a:lnTo>
                  <a:pt x="1323975" y="1007859"/>
                </a:lnTo>
                <a:lnTo>
                  <a:pt x="1323975" y="201676"/>
                </a:lnTo>
                <a:lnTo>
                  <a:pt x="1318648" y="155434"/>
                </a:lnTo>
                <a:lnTo>
                  <a:pt x="1303475" y="112985"/>
                </a:lnTo>
                <a:lnTo>
                  <a:pt x="1279667" y="75539"/>
                </a:lnTo>
                <a:lnTo>
                  <a:pt x="1248435" y="44307"/>
                </a:lnTo>
                <a:lnTo>
                  <a:pt x="1210989" y="20499"/>
                </a:lnTo>
                <a:lnTo>
                  <a:pt x="1168540" y="5326"/>
                </a:lnTo>
                <a:lnTo>
                  <a:pt x="11222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5694679" y="5558154"/>
            <a:ext cx="111760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4491609" y="5500370"/>
            <a:ext cx="97790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latin typeface="Cambria Math"/>
                <a:ea typeface="Cambria Math"/>
                <a:cs typeface="Cambria Math"/>
                <a:sym typeface="Cambria Math"/>
              </a:rPr>
              <a:t>softmax</a:t>
            </a:r>
            <a:endParaRPr sz="21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47" name="Google Shape;347;p28"/>
          <p:cNvGrpSpPr/>
          <p:nvPr/>
        </p:nvGrpSpPr>
        <p:grpSpPr>
          <a:xfrm>
            <a:off x="5438775" y="5086413"/>
            <a:ext cx="2190750" cy="1376299"/>
            <a:chOff x="5438775" y="5086413"/>
            <a:chExt cx="2190750" cy="1376299"/>
          </a:xfrm>
        </p:grpSpPr>
        <p:pic>
          <p:nvPicPr>
            <p:cNvPr id="348" name="Google Shape;34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508641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28"/>
            <p:cNvSpPr/>
            <p:nvPr/>
          </p:nvSpPr>
          <p:spPr>
            <a:xfrm>
              <a:off x="5510276" y="513740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104648" y="1218882"/>
                  </a:moveTo>
                  <a:lnTo>
                    <a:pt x="42848" y="1181687"/>
                  </a:lnTo>
                  <a:lnTo>
                    <a:pt x="20194" y="1139957"/>
                  </a:lnTo>
                  <a:lnTo>
                    <a:pt x="5336" y="1087039"/>
                  </a:lnTo>
                  <a:lnTo>
                    <a:pt x="0" y="1026109"/>
                  </a:lnTo>
                  <a:lnTo>
                    <a:pt x="0" y="192786"/>
                  </a:lnTo>
                  <a:lnTo>
                    <a:pt x="5336" y="131868"/>
                  </a:lnTo>
                  <a:lnTo>
                    <a:pt x="20194" y="78949"/>
                  </a:lnTo>
                  <a:lnTo>
                    <a:pt x="42848" y="37209"/>
                  </a:lnTo>
                  <a:lnTo>
                    <a:pt x="71575" y="9832"/>
                  </a:lnTo>
                  <a:lnTo>
                    <a:pt x="104648" y="0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0" name="Google Shape;35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0375" y="510546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8"/>
            <p:cNvSpPr/>
            <p:nvPr/>
          </p:nvSpPr>
          <p:spPr>
            <a:xfrm>
              <a:off x="6862825" y="515645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0" y="0"/>
                  </a:moveTo>
                  <a:lnTo>
                    <a:pt x="61843" y="37173"/>
                  </a:lnTo>
                  <a:lnTo>
                    <a:pt x="84536" y="78894"/>
                  </a:lnTo>
                  <a:lnTo>
                    <a:pt x="99425" y="131819"/>
                  </a:lnTo>
                  <a:lnTo>
                    <a:pt x="104775" y="192786"/>
                  </a:lnTo>
                  <a:lnTo>
                    <a:pt x="104775" y="1026109"/>
                  </a:lnTo>
                  <a:lnTo>
                    <a:pt x="99425" y="1087038"/>
                  </a:lnTo>
                  <a:lnTo>
                    <a:pt x="84536" y="1139953"/>
                  </a:lnTo>
                  <a:lnTo>
                    <a:pt x="61843" y="1181679"/>
                  </a:lnTo>
                  <a:lnTo>
                    <a:pt x="33086" y="1209043"/>
                  </a:lnTo>
                  <a:lnTo>
                    <a:pt x="0" y="1218869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096125" y="5151628"/>
              <a:ext cx="533400" cy="1219200"/>
            </a:xfrm>
            <a:custGeom>
              <a:rect b="b" l="l" r="r" t="t"/>
              <a:pathLst>
                <a:path extrusionOk="0" h="1219200" w="533400">
                  <a:moveTo>
                    <a:pt x="444500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1130058"/>
                  </a:lnTo>
                  <a:lnTo>
                    <a:pt x="6979" y="1164653"/>
                  </a:lnTo>
                  <a:lnTo>
                    <a:pt x="26019" y="1192903"/>
                  </a:lnTo>
                  <a:lnTo>
                    <a:pt x="54274" y="1211949"/>
                  </a:lnTo>
                  <a:lnTo>
                    <a:pt x="88900" y="1218933"/>
                  </a:lnTo>
                  <a:lnTo>
                    <a:pt x="444500" y="1218933"/>
                  </a:lnTo>
                  <a:lnTo>
                    <a:pt x="479125" y="1211949"/>
                  </a:lnTo>
                  <a:lnTo>
                    <a:pt x="507380" y="1192903"/>
                  </a:lnTo>
                  <a:lnTo>
                    <a:pt x="526420" y="1164653"/>
                  </a:lnTo>
                  <a:lnTo>
                    <a:pt x="533400" y="1130058"/>
                  </a:lnTo>
                  <a:lnTo>
                    <a:pt x="533400" y="88900"/>
                  </a:lnTo>
                  <a:lnTo>
                    <a:pt x="526420" y="54328"/>
                  </a:lnTo>
                  <a:lnTo>
                    <a:pt x="507380" y="26066"/>
                  </a:lnTo>
                  <a:lnTo>
                    <a:pt x="479125" y="6996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B6D2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8"/>
          <p:cNvSpPr txBox="1"/>
          <p:nvPr/>
        </p:nvSpPr>
        <p:spPr>
          <a:xfrm>
            <a:off x="7199630" y="5581967"/>
            <a:ext cx="34417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𝑋𝑉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6238494" y="4499228"/>
            <a:ext cx="1930400" cy="638175"/>
          </a:xfrm>
          <a:custGeom>
            <a:rect b="b" l="l" r="r" t="t"/>
            <a:pathLst>
              <a:path extrusionOk="0" h="638175" w="1930400">
                <a:moveTo>
                  <a:pt x="0" y="552958"/>
                </a:moveTo>
                <a:lnTo>
                  <a:pt x="5206" y="637921"/>
                </a:lnTo>
                <a:lnTo>
                  <a:pt x="70103" y="582803"/>
                </a:lnTo>
                <a:lnTo>
                  <a:pt x="67717" y="581787"/>
                </a:lnTo>
                <a:lnTo>
                  <a:pt x="34289" y="581787"/>
                </a:lnTo>
                <a:lnTo>
                  <a:pt x="25907" y="577342"/>
                </a:lnTo>
                <a:lnTo>
                  <a:pt x="31586" y="566653"/>
                </a:lnTo>
                <a:lnTo>
                  <a:pt x="31693" y="566450"/>
                </a:lnTo>
                <a:lnTo>
                  <a:pt x="0" y="552958"/>
                </a:lnTo>
                <a:close/>
              </a:path>
              <a:path extrusionOk="0" h="638175" w="1930400">
                <a:moveTo>
                  <a:pt x="31693" y="566450"/>
                </a:moveTo>
                <a:lnTo>
                  <a:pt x="25907" y="577342"/>
                </a:lnTo>
                <a:lnTo>
                  <a:pt x="34289" y="581787"/>
                </a:lnTo>
                <a:lnTo>
                  <a:pt x="40506" y="570202"/>
                </a:lnTo>
                <a:lnTo>
                  <a:pt x="31693" y="566450"/>
                </a:lnTo>
                <a:close/>
              </a:path>
              <a:path extrusionOk="0" h="638175" w="1930400">
                <a:moveTo>
                  <a:pt x="40506" y="570202"/>
                </a:moveTo>
                <a:lnTo>
                  <a:pt x="34289" y="581787"/>
                </a:lnTo>
                <a:lnTo>
                  <a:pt x="67717" y="581787"/>
                </a:lnTo>
                <a:lnTo>
                  <a:pt x="40506" y="570202"/>
                </a:lnTo>
                <a:close/>
              </a:path>
              <a:path extrusionOk="0" h="638175" w="1930400">
                <a:moveTo>
                  <a:pt x="1363554" y="279250"/>
                </a:moveTo>
                <a:lnTo>
                  <a:pt x="1316989" y="286893"/>
                </a:lnTo>
                <a:lnTo>
                  <a:pt x="1274572" y="293116"/>
                </a:lnTo>
                <a:lnTo>
                  <a:pt x="1231519" y="298577"/>
                </a:lnTo>
                <a:lnTo>
                  <a:pt x="1187957" y="303149"/>
                </a:lnTo>
                <a:lnTo>
                  <a:pt x="1143888" y="307086"/>
                </a:lnTo>
                <a:lnTo>
                  <a:pt x="1099565" y="310261"/>
                </a:lnTo>
                <a:lnTo>
                  <a:pt x="1054988" y="312420"/>
                </a:lnTo>
                <a:lnTo>
                  <a:pt x="1010030" y="313817"/>
                </a:lnTo>
                <a:lnTo>
                  <a:pt x="920241" y="314833"/>
                </a:lnTo>
                <a:lnTo>
                  <a:pt x="875156" y="316103"/>
                </a:lnTo>
                <a:lnTo>
                  <a:pt x="830452" y="318389"/>
                </a:lnTo>
                <a:lnTo>
                  <a:pt x="785876" y="321437"/>
                </a:lnTo>
                <a:lnTo>
                  <a:pt x="741679" y="325374"/>
                </a:lnTo>
                <a:lnTo>
                  <a:pt x="697864" y="330200"/>
                </a:lnTo>
                <a:lnTo>
                  <a:pt x="654557" y="335661"/>
                </a:lnTo>
                <a:lnTo>
                  <a:pt x="612012" y="341757"/>
                </a:lnTo>
                <a:lnTo>
                  <a:pt x="570102" y="348742"/>
                </a:lnTo>
                <a:lnTo>
                  <a:pt x="528954" y="356235"/>
                </a:lnTo>
                <a:lnTo>
                  <a:pt x="488696" y="364490"/>
                </a:lnTo>
                <a:lnTo>
                  <a:pt x="449452" y="373380"/>
                </a:lnTo>
                <a:lnTo>
                  <a:pt x="411099" y="382778"/>
                </a:lnTo>
                <a:lnTo>
                  <a:pt x="374141" y="392684"/>
                </a:lnTo>
                <a:lnTo>
                  <a:pt x="303656" y="414147"/>
                </a:lnTo>
                <a:lnTo>
                  <a:pt x="238886" y="437642"/>
                </a:lnTo>
                <a:lnTo>
                  <a:pt x="180339" y="462661"/>
                </a:lnTo>
                <a:lnTo>
                  <a:pt x="128777" y="489204"/>
                </a:lnTo>
                <a:lnTo>
                  <a:pt x="84835" y="517017"/>
                </a:lnTo>
                <a:lnTo>
                  <a:pt x="49402" y="545846"/>
                </a:lnTo>
                <a:lnTo>
                  <a:pt x="31693" y="566450"/>
                </a:lnTo>
                <a:lnTo>
                  <a:pt x="40506" y="570202"/>
                </a:lnTo>
                <a:lnTo>
                  <a:pt x="42194" y="567055"/>
                </a:lnTo>
                <a:lnTo>
                  <a:pt x="42036" y="567055"/>
                </a:lnTo>
                <a:lnTo>
                  <a:pt x="42410" y="566653"/>
                </a:lnTo>
                <a:lnTo>
                  <a:pt x="42468" y="566450"/>
                </a:lnTo>
                <a:lnTo>
                  <a:pt x="42671" y="566166"/>
                </a:lnTo>
                <a:lnTo>
                  <a:pt x="42863" y="566166"/>
                </a:lnTo>
                <a:lnTo>
                  <a:pt x="48649" y="559943"/>
                </a:lnTo>
                <a:lnTo>
                  <a:pt x="54729" y="553854"/>
                </a:lnTo>
                <a:lnTo>
                  <a:pt x="55458" y="553212"/>
                </a:lnTo>
                <a:lnTo>
                  <a:pt x="55625" y="552958"/>
                </a:lnTo>
                <a:lnTo>
                  <a:pt x="63869" y="545846"/>
                </a:lnTo>
                <a:lnTo>
                  <a:pt x="71615" y="539062"/>
                </a:lnTo>
                <a:lnTo>
                  <a:pt x="91084" y="524361"/>
                </a:lnTo>
                <a:lnTo>
                  <a:pt x="133476" y="497586"/>
                </a:lnTo>
                <a:lnTo>
                  <a:pt x="184276" y="471297"/>
                </a:lnTo>
                <a:lnTo>
                  <a:pt x="242116" y="446538"/>
                </a:lnTo>
                <a:lnTo>
                  <a:pt x="242298" y="446538"/>
                </a:lnTo>
                <a:lnTo>
                  <a:pt x="273684" y="434594"/>
                </a:lnTo>
                <a:lnTo>
                  <a:pt x="306577" y="423291"/>
                </a:lnTo>
                <a:lnTo>
                  <a:pt x="340710" y="412373"/>
                </a:lnTo>
                <a:lnTo>
                  <a:pt x="340979" y="412373"/>
                </a:lnTo>
                <a:lnTo>
                  <a:pt x="376554" y="401828"/>
                </a:lnTo>
                <a:lnTo>
                  <a:pt x="413511" y="392049"/>
                </a:lnTo>
                <a:lnTo>
                  <a:pt x="450719" y="382778"/>
                </a:lnTo>
                <a:lnTo>
                  <a:pt x="451055" y="382778"/>
                </a:lnTo>
                <a:lnTo>
                  <a:pt x="490600" y="373761"/>
                </a:lnTo>
                <a:lnTo>
                  <a:pt x="530732" y="365633"/>
                </a:lnTo>
                <a:lnTo>
                  <a:pt x="571753" y="358013"/>
                </a:lnTo>
                <a:lnTo>
                  <a:pt x="613409" y="351282"/>
                </a:lnTo>
                <a:lnTo>
                  <a:pt x="655827" y="345059"/>
                </a:lnTo>
                <a:lnTo>
                  <a:pt x="698880" y="339598"/>
                </a:lnTo>
                <a:lnTo>
                  <a:pt x="742569" y="334899"/>
                </a:lnTo>
                <a:lnTo>
                  <a:pt x="786510" y="330962"/>
                </a:lnTo>
                <a:lnTo>
                  <a:pt x="830960" y="327914"/>
                </a:lnTo>
                <a:lnTo>
                  <a:pt x="875537" y="325628"/>
                </a:lnTo>
                <a:lnTo>
                  <a:pt x="920369" y="324358"/>
                </a:lnTo>
                <a:lnTo>
                  <a:pt x="1010284" y="323342"/>
                </a:lnTo>
                <a:lnTo>
                  <a:pt x="1055242" y="321945"/>
                </a:lnTo>
                <a:lnTo>
                  <a:pt x="1100074" y="319786"/>
                </a:lnTo>
                <a:lnTo>
                  <a:pt x="1144651" y="316611"/>
                </a:lnTo>
                <a:lnTo>
                  <a:pt x="1188847" y="312674"/>
                </a:lnTo>
                <a:lnTo>
                  <a:pt x="1232661" y="307975"/>
                </a:lnTo>
                <a:lnTo>
                  <a:pt x="1275841" y="302514"/>
                </a:lnTo>
                <a:lnTo>
                  <a:pt x="1318386" y="296418"/>
                </a:lnTo>
                <a:lnTo>
                  <a:pt x="1360297" y="289433"/>
                </a:lnTo>
                <a:lnTo>
                  <a:pt x="1401445" y="281813"/>
                </a:lnTo>
                <a:lnTo>
                  <a:pt x="1409756" y="280134"/>
                </a:lnTo>
                <a:lnTo>
                  <a:pt x="1358791" y="280134"/>
                </a:lnTo>
                <a:lnTo>
                  <a:pt x="1363554" y="279250"/>
                </a:lnTo>
                <a:close/>
              </a:path>
              <a:path extrusionOk="0" h="638175" w="1930400">
                <a:moveTo>
                  <a:pt x="42410" y="566653"/>
                </a:moveTo>
                <a:lnTo>
                  <a:pt x="42036" y="567055"/>
                </a:lnTo>
                <a:lnTo>
                  <a:pt x="42194" y="567055"/>
                </a:lnTo>
                <a:lnTo>
                  <a:pt x="42410" y="566653"/>
                </a:lnTo>
                <a:close/>
              </a:path>
              <a:path extrusionOk="0" h="638175" w="1930400">
                <a:moveTo>
                  <a:pt x="42671" y="566166"/>
                </a:moveTo>
                <a:lnTo>
                  <a:pt x="42323" y="566653"/>
                </a:lnTo>
                <a:lnTo>
                  <a:pt x="42598" y="566450"/>
                </a:lnTo>
                <a:lnTo>
                  <a:pt x="42671" y="566166"/>
                </a:lnTo>
                <a:close/>
              </a:path>
              <a:path extrusionOk="0" h="638175" w="1930400">
                <a:moveTo>
                  <a:pt x="42863" y="566166"/>
                </a:moveTo>
                <a:lnTo>
                  <a:pt x="42671" y="566166"/>
                </a:lnTo>
                <a:lnTo>
                  <a:pt x="42519" y="566450"/>
                </a:lnTo>
                <a:lnTo>
                  <a:pt x="42863" y="566166"/>
                </a:lnTo>
                <a:close/>
              </a:path>
              <a:path extrusionOk="0" h="638175" w="1930400">
                <a:moveTo>
                  <a:pt x="215367" y="457494"/>
                </a:moveTo>
                <a:lnTo>
                  <a:pt x="212133" y="458818"/>
                </a:lnTo>
                <a:lnTo>
                  <a:pt x="212385" y="458818"/>
                </a:lnTo>
                <a:lnTo>
                  <a:pt x="215367" y="457494"/>
                </a:lnTo>
                <a:close/>
              </a:path>
              <a:path extrusionOk="0" h="638175" w="1930400">
                <a:moveTo>
                  <a:pt x="242298" y="446538"/>
                </a:moveTo>
                <a:lnTo>
                  <a:pt x="242116" y="446538"/>
                </a:lnTo>
                <a:lnTo>
                  <a:pt x="239703" y="447526"/>
                </a:lnTo>
                <a:lnTo>
                  <a:pt x="242298" y="446538"/>
                </a:lnTo>
                <a:close/>
              </a:path>
              <a:path extrusionOk="0" h="638175" w="1930400">
                <a:moveTo>
                  <a:pt x="340979" y="412373"/>
                </a:moveTo>
                <a:lnTo>
                  <a:pt x="340710" y="412373"/>
                </a:lnTo>
                <a:lnTo>
                  <a:pt x="337307" y="413462"/>
                </a:lnTo>
                <a:lnTo>
                  <a:pt x="340979" y="412373"/>
                </a:lnTo>
                <a:close/>
              </a:path>
              <a:path extrusionOk="0" h="638175" w="1930400">
                <a:moveTo>
                  <a:pt x="451055" y="382778"/>
                </a:moveTo>
                <a:lnTo>
                  <a:pt x="450719" y="382778"/>
                </a:lnTo>
                <a:lnTo>
                  <a:pt x="447104" y="383678"/>
                </a:lnTo>
                <a:lnTo>
                  <a:pt x="451055" y="382778"/>
                </a:lnTo>
                <a:close/>
              </a:path>
              <a:path extrusionOk="0" h="638175" w="1930400">
                <a:moveTo>
                  <a:pt x="1482707" y="254674"/>
                </a:moveTo>
                <a:lnTo>
                  <a:pt x="1439799" y="264287"/>
                </a:lnTo>
                <a:lnTo>
                  <a:pt x="1399666" y="272542"/>
                </a:lnTo>
                <a:lnTo>
                  <a:pt x="1358791" y="280134"/>
                </a:lnTo>
                <a:lnTo>
                  <a:pt x="1409756" y="280134"/>
                </a:lnTo>
                <a:lnTo>
                  <a:pt x="1441703" y="273685"/>
                </a:lnTo>
                <a:lnTo>
                  <a:pt x="1480947" y="264795"/>
                </a:lnTo>
                <a:lnTo>
                  <a:pt x="1518416" y="255613"/>
                </a:lnTo>
                <a:lnTo>
                  <a:pt x="1478937" y="255613"/>
                </a:lnTo>
                <a:lnTo>
                  <a:pt x="1482707" y="254674"/>
                </a:lnTo>
                <a:close/>
              </a:path>
              <a:path extrusionOk="0" h="638175" w="1930400">
                <a:moveTo>
                  <a:pt x="1922706" y="35433"/>
                </a:moveTo>
                <a:lnTo>
                  <a:pt x="1912492" y="35433"/>
                </a:lnTo>
                <a:lnTo>
                  <a:pt x="1912215" y="35737"/>
                </a:lnTo>
                <a:lnTo>
                  <a:pt x="1911684" y="37049"/>
                </a:lnTo>
                <a:lnTo>
                  <a:pt x="1908936" y="42545"/>
                </a:lnTo>
                <a:lnTo>
                  <a:pt x="1879947" y="80137"/>
                </a:lnTo>
                <a:lnTo>
                  <a:pt x="1840102" y="113284"/>
                </a:lnTo>
                <a:lnTo>
                  <a:pt x="1796631" y="140814"/>
                </a:lnTo>
                <a:lnTo>
                  <a:pt x="1746123" y="166878"/>
                </a:lnTo>
                <a:lnTo>
                  <a:pt x="1688210" y="191643"/>
                </a:lnTo>
                <a:lnTo>
                  <a:pt x="1623822" y="214884"/>
                </a:lnTo>
                <a:lnTo>
                  <a:pt x="1552588" y="236680"/>
                </a:lnTo>
                <a:lnTo>
                  <a:pt x="1478937" y="255613"/>
                </a:lnTo>
                <a:lnTo>
                  <a:pt x="1518489" y="255613"/>
                </a:lnTo>
                <a:lnTo>
                  <a:pt x="1556384" y="245491"/>
                </a:lnTo>
                <a:lnTo>
                  <a:pt x="1626742" y="224028"/>
                </a:lnTo>
                <a:lnTo>
                  <a:pt x="1691512" y="200533"/>
                </a:lnTo>
                <a:lnTo>
                  <a:pt x="1750186" y="175514"/>
                </a:lnTo>
                <a:lnTo>
                  <a:pt x="1801622" y="148971"/>
                </a:lnTo>
                <a:lnTo>
                  <a:pt x="1845563" y="121158"/>
                </a:lnTo>
                <a:lnTo>
                  <a:pt x="1881124" y="92329"/>
                </a:lnTo>
                <a:lnTo>
                  <a:pt x="1907666" y="62357"/>
                </a:lnTo>
                <a:lnTo>
                  <a:pt x="1921002" y="39497"/>
                </a:lnTo>
                <a:lnTo>
                  <a:pt x="1922706" y="35433"/>
                </a:lnTo>
                <a:close/>
              </a:path>
              <a:path extrusionOk="0" h="638175" w="1930400">
                <a:moveTo>
                  <a:pt x="1915818" y="26834"/>
                </a:moveTo>
                <a:lnTo>
                  <a:pt x="1912338" y="35433"/>
                </a:lnTo>
                <a:lnTo>
                  <a:pt x="1912215" y="35737"/>
                </a:lnTo>
                <a:lnTo>
                  <a:pt x="1912492" y="35433"/>
                </a:lnTo>
                <a:lnTo>
                  <a:pt x="1922706" y="35433"/>
                </a:lnTo>
                <a:lnTo>
                  <a:pt x="1924303" y="31623"/>
                </a:lnTo>
                <a:lnTo>
                  <a:pt x="1925253" y="28575"/>
                </a:lnTo>
                <a:lnTo>
                  <a:pt x="1915286" y="28575"/>
                </a:lnTo>
                <a:lnTo>
                  <a:pt x="1915818" y="26834"/>
                </a:lnTo>
                <a:close/>
              </a:path>
              <a:path extrusionOk="0" h="638175" w="1930400">
                <a:moveTo>
                  <a:pt x="1920494" y="0"/>
                </a:moveTo>
                <a:lnTo>
                  <a:pt x="1920132" y="6979"/>
                </a:lnTo>
                <a:lnTo>
                  <a:pt x="1920070" y="8128"/>
                </a:lnTo>
                <a:lnTo>
                  <a:pt x="1919156" y="14086"/>
                </a:lnTo>
                <a:lnTo>
                  <a:pt x="1919034" y="14885"/>
                </a:lnTo>
                <a:lnTo>
                  <a:pt x="1917539" y="21074"/>
                </a:lnTo>
                <a:lnTo>
                  <a:pt x="1917445" y="21466"/>
                </a:lnTo>
                <a:lnTo>
                  <a:pt x="1915393" y="28226"/>
                </a:lnTo>
                <a:lnTo>
                  <a:pt x="1915286" y="28575"/>
                </a:lnTo>
                <a:lnTo>
                  <a:pt x="1925253" y="28575"/>
                </a:lnTo>
                <a:lnTo>
                  <a:pt x="1926716" y="23876"/>
                </a:lnTo>
                <a:lnTo>
                  <a:pt x="1928495" y="16002"/>
                </a:lnTo>
                <a:lnTo>
                  <a:pt x="1929637" y="8128"/>
                </a:lnTo>
                <a:lnTo>
                  <a:pt x="1930019" y="381"/>
                </a:lnTo>
                <a:lnTo>
                  <a:pt x="19204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671" y="2418546"/>
            <a:ext cx="3923191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9450" y="3988347"/>
            <a:ext cx="1084845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9200" y="1539550"/>
            <a:ext cx="1219200" cy="42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7450" y="4197625"/>
            <a:ext cx="1219200" cy="30158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/>
          <p:nvPr/>
        </p:nvSpPr>
        <p:spPr>
          <a:xfrm>
            <a:off x="8651025" y="2480125"/>
            <a:ext cx="1692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Multi-headed attention</a:t>
            </a:r>
            <a:endParaRPr/>
          </a:p>
        </p:txBody>
      </p:sp>
      <p:sp>
        <p:nvSpPr>
          <p:cNvPr id="366" name="Google Shape;366;p29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25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2" y="727084"/>
            <a:ext cx="11064804" cy="577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Multi-head self-attention is computationally efficient</a:t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1077912" y="1077658"/>
            <a:ext cx="10368280" cy="175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34290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Even though we compute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ℎ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many attention heads, it’s not really more costly.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We compute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𝑋𝑄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and then reshape to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𝑛×ℎ×𝑑/ℎ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 (Likewise for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𝑋𝐾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𝑋𝑉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Then we transpose to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ℎ×𝑛×𝑑/ℎ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; now the head axis is like a batch axis.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rtl="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Almost everything else is identical, and the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matrices are the same sizes.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26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92" y="2982022"/>
            <a:ext cx="11185208" cy="367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Scaled Dot Product </a:t>
            </a:r>
            <a:r>
              <a:rPr lang="en-US" sz="3000"/>
              <a:t>[Vaswani et al., 2017]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934084"/>
            <a:ext cx="11568144" cy="54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1090612" y="1161732"/>
            <a:ext cx="4089400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Now that we’ve replaced self- attention with multi-head self- attention, we’ll go through two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optimization tricks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that end up being 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Residual Connections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Layer Normalization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9055" rtl="0" algn="l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most Transformer diagrams, these are often written together as “Add &amp; Norm”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sz="24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103" y="609473"/>
            <a:ext cx="3552339" cy="47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485457" y="165036"/>
            <a:ext cx="11098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Transformer Encoder: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Residual connections </a:t>
            </a:r>
            <a:r>
              <a:rPr lang="en-US" sz="3050"/>
              <a:t>[</a:t>
            </a:r>
            <a:r>
              <a:rPr lang="en-US" sz="3050" u="sng">
                <a:solidFill>
                  <a:schemeClr val="hlink"/>
                </a:solidFill>
                <a:hlinkClick r:id="rId3"/>
              </a:rPr>
              <a:t>He et al., 2016</a:t>
            </a:r>
            <a:r>
              <a:rPr lang="en-US" sz="3050"/>
              <a:t>]</a:t>
            </a:r>
            <a:endParaRPr sz="3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1548511" y="4937696"/>
            <a:ext cx="4745990" cy="1153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Gradient is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great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through the residual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connection; it’s 1!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Bias towards the identity function!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8020" y="3909666"/>
            <a:ext cx="3958316" cy="161044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7867268" y="5482855"/>
            <a:ext cx="3340735" cy="1261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8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[no residuals]	[residuals]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86359" lvl="0" marL="506094" marR="201295" rtl="0" algn="l">
              <a:lnSpc>
                <a:spcPct val="1216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[Loss landscape visualization,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 et al., 2018</a:t>
            </a:r>
            <a:r>
              <a:rPr lang="en-US" sz="18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, on a ResNet]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29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25" y="809586"/>
            <a:ext cx="10943830" cy="28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795" y="3733170"/>
            <a:ext cx="4417075" cy="9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Transformer Encoder: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Layer normalization </a:t>
            </a: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Ba et al., 2016</a:t>
            </a:r>
            <a:r>
              <a:rPr lang="en-US"/>
              <a:t>]</a:t>
            </a:r>
            <a:endParaRPr/>
          </a:p>
        </p:txBody>
      </p:sp>
      <p:sp>
        <p:nvSpPr>
          <p:cNvPr id="408" name="Google Shape;408;p34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30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67" y="829384"/>
            <a:ext cx="10972516" cy="577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1090612" y="1161732"/>
            <a:ext cx="3926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2265" lvl="0" marL="354330" marR="17780" rtl="0" algn="just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Transformer Decoder is a 	stack of Transformer Decoder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Blocks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Each Block consists of: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Feed-Forward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That’s it! We’ve gone through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Transformer Decoder.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sz="24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180886"/>
            <a:ext cx="3743325" cy="65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</a:t>
            </a: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7183755" y="5700633"/>
            <a:ext cx="277050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sz="24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36"/>
          <p:cNvGrpSpPr/>
          <p:nvPr/>
        </p:nvGrpSpPr>
        <p:grpSpPr>
          <a:xfrm>
            <a:off x="6038850" y="367196"/>
            <a:ext cx="3940250" cy="6139772"/>
            <a:chOff x="6038850" y="367196"/>
            <a:chExt cx="3940250" cy="6139772"/>
          </a:xfrm>
        </p:grpSpPr>
        <p:pic>
          <p:nvPicPr>
            <p:cNvPr id="426" name="Google Shape;42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38803" y="367196"/>
              <a:ext cx="3540297" cy="6139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8850" y="4153026"/>
              <a:ext cx="1719326" cy="1385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6"/>
            <p:cNvSpPr/>
            <p:nvPr/>
          </p:nvSpPr>
          <p:spPr>
            <a:xfrm>
              <a:off x="6092952" y="4270882"/>
              <a:ext cx="1532255" cy="1195070"/>
            </a:xfrm>
            <a:custGeom>
              <a:rect b="b" l="l" r="r" t="t"/>
              <a:pathLst>
                <a:path extrusionOk="0" h="1195070" w="1532254">
                  <a:moveTo>
                    <a:pt x="1464260" y="36693"/>
                  </a:moveTo>
                  <a:lnTo>
                    <a:pt x="0" y="1174623"/>
                  </a:lnTo>
                  <a:lnTo>
                    <a:pt x="15621" y="1194689"/>
                  </a:lnTo>
                  <a:lnTo>
                    <a:pt x="1479854" y="56779"/>
                  </a:lnTo>
                  <a:lnTo>
                    <a:pt x="1464260" y="36693"/>
                  </a:lnTo>
                  <a:close/>
                </a:path>
                <a:path extrusionOk="0" h="1195070" w="1532254">
                  <a:moveTo>
                    <a:pt x="1518375" y="28956"/>
                  </a:moveTo>
                  <a:lnTo>
                    <a:pt x="1474216" y="28956"/>
                  </a:lnTo>
                  <a:lnTo>
                    <a:pt x="1489837" y="49022"/>
                  </a:lnTo>
                  <a:lnTo>
                    <a:pt x="1479854" y="56779"/>
                  </a:lnTo>
                  <a:lnTo>
                    <a:pt x="1495425" y="76835"/>
                  </a:lnTo>
                  <a:lnTo>
                    <a:pt x="1518375" y="28956"/>
                  </a:lnTo>
                  <a:close/>
                </a:path>
                <a:path extrusionOk="0" h="1195070" w="1532254">
                  <a:moveTo>
                    <a:pt x="1474216" y="28956"/>
                  </a:moveTo>
                  <a:lnTo>
                    <a:pt x="1464260" y="36693"/>
                  </a:lnTo>
                  <a:lnTo>
                    <a:pt x="1479854" y="56779"/>
                  </a:lnTo>
                  <a:lnTo>
                    <a:pt x="1489837" y="49022"/>
                  </a:lnTo>
                  <a:lnTo>
                    <a:pt x="1474216" y="28956"/>
                  </a:lnTo>
                  <a:close/>
                </a:path>
                <a:path extrusionOk="0" h="1195070" w="1532254">
                  <a:moveTo>
                    <a:pt x="1532254" y="0"/>
                  </a:moveTo>
                  <a:lnTo>
                    <a:pt x="1448689" y="16637"/>
                  </a:lnTo>
                  <a:lnTo>
                    <a:pt x="1464260" y="36693"/>
                  </a:lnTo>
                  <a:lnTo>
                    <a:pt x="1474216" y="28956"/>
                  </a:lnTo>
                  <a:lnTo>
                    <a:pt x="1518375" y="28956"/>
                  </a:lnTo>
                  <a:lnTo>
                    <a:pt x="153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6"/>
          <p:cNvSpPr txBox="1"/>
          <p:nvPr/>
        </p:nvSpPr>
        <p:spPr>
          <a:xfrm>
            <a:off x="1090612" y="1161732"/>
            <a:ext cx="50139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-343535" lvl="0" marL="355600" marR="1346835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Transformer Decoder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constraints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unidirectional context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as for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language models.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1076325" rtl="0" algn="just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What if we want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bidirectional 	context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like in a bidirectional 	RNN?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977264" rtl="0" algn="l">
              <a:lnSpc>
                <a:spcPct val="998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This is the Transformer Encoder. The only difference is that we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remove the masking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the self-attention.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299847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No Masking!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5619" y="74434"/>
            <a:ext cx="5534061" cy="66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Encoder-Decoder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33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1090612" y="1161732"/>
            <a:ext cx="4065904" cy="550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17018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Recall that in machine translation, we processed the source sentence with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bidirectional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model and generated the target with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unidirectional model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99300"/>
              </a:lnSpc>
              <a:spcBef>
                <a:spcPts val="56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For this kind of seq2seq format, we often use a Transformer Encoder-Decoder.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39065" rtl="0" algn="l">
              <a:lnSpc>
                <a:spcPct val="117391"/>
              </a:lnSpc>
              <a:spcBef>
                <a:spcPts val="76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We use a normal Transformer Encoder.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16204" rtl="0" algn="l">
              <a:lnSpc>
                <a:spcPct val="998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Our Transformer Decoder is modified to perform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cross- attention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the output of the Encoder.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Do we even need recurrence at all?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472757" y="1158303"/>
            <a:ext cx="11240770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3535" lvl="0" marL="368300" marR="779145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Abstractly: Attention is a way to pass information from a sequence (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 to a neural network input. (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ℎ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711835" rtl="0" algn="l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007B92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is also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exactly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RNNs are used for – to pass information!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711835" marR="17780" rtl="0" algn="l">
              <a:lnSpc>
                <a:spcPct val="118750"/>
              </a:lnSpc>
              <a:spcBef>
                <a:spcPts val="770"/>
              </a:spcBef>
              <a:spcAft>
                <a:spcPts val="0"/>
              </a:spcAft>
              <a:buClr>
                <a:srgbClr val="007B92"/>
              </a:buClr>
              <a:buSzPts val="2400"/>
              <a:buFont typeface="Times New Roman"/>
              <a:buChar char="•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Can we just get rid of the RNN entirely?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Maybe attention is just a better way to pass information!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3580472"/>
            <a:ext cx="2764154" cy="135220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/>
        </p:nvSpPr>
        <p:spPr>
          <a:xfrm>
            <a:off x="2440304" y="5153342"/>
            <a:ext cx="164592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2014-2017ish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652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Recurrence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4957698" y="4508880"/>
            <a:ext cx="2286635" cy="76200"/>
          </a:xfrm>
          <a:custGeom>
            <a:rect b="b" l="l" r="r" t="t"/>
            <a:pathLst>
              <a:path extrusionOk="0" h="76200" w="2286634">
                <a:moveTo>
                  <a:pt x="2210434" y="0"/>
                </a:moveTo>
                <a:lnTo>
                  <a:pt x="2210434" y="76200"/>
                </a:lnTo>
                <a:lnTo>
                  <a:pt x="2276982" y="42926"/>
                </a:lnTo>
                <a:lnTo>
                  <a:pt x="2223134" y="42926"/>
                </a:lnTo>
                <a:lnTo>
                  <a:pt x="2223134" y="33401"/>
                </a:lnTo>
                <a:lnTo>
                  <a:pt x="2277236" y="33401"/>
                </a:lnTo>
                <a:lnTo>
                  <a:pt x="2210434" y="0"/>
                </a:lnTo>
                <a:close/>
              </a:path>
              <a:path extrusionOk="0" h="76200" w="2286634">
                <a:moveTo>
                  <a:pt x="2210434" y="33401"/>
                </a:moveTo>
                <a:lnTo>
                  <a:pt x="0" y="33401"/>
                </a:lnTo>
                <a:lnTo>
                  <a:pt x="0" y="42926"/>
                </a:lnTo>
                <a:lnTo>
                  <a:pt x="2210434" y="42926"/>
                </a:lnTo>
                <a:lnTo>
                  <a:pt x="2210434" y="33401"/>
                </a:lnTo>
                <a:close/>
              </a:path>
              <a:path extrusionOk="0" h="76200" w="2286634">
                <a:moveTo>
                  <a:pt x="2277236" y="33401"/>
                </a:moveTo>
                <a:lnTo>
                  <a:pt x="2223134" y="33401"/>
                </a:lnTo>
                <a:lnTo>
                  <a:pt x="2223134" y="42926"/>
                </a:lnTo>
                <a:lnTo>
                  <a:pt x="2276982" y="42926"/>
                </a:lnTo>
                <a:lnTo>
                  <a:pt x="2286634" y="38100"/>
                </a:lnTo>
                <a:lnTo>
                  <a:pt x="2277236" y="334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5353430" y="4147756"/>
            <a:ext cx="137287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112395" lvl="0" marL="12446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Lots of trial and error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8655684" y="5122227"/>
            <a:ext cx="84010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25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??????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9048" y="3924192"/>
            <a:ext cx="1652704" cy="1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3526" y="3914668"/>
            <a:ext cx="909734" cy="1014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/>
          <p:nvPr/>
        </p:nvSpPr>
        <p:spPr>
          <a:xfrm>
            <a:off x="12030075" y="0"/>
            <a:ext cx="161925" cy="990600"/>
          </a:xfrm>
          <a:custGeom>
            <a:rect b="b" l="l" r="r" t="t"/>
            <a:pathLst>
              <a:path extrusionOk="0" h="990600" w="161925">
                <a:moveTo>
                  <a:pt x="0" y="990346"/>
                </a:moveTo>
                <a:lnTo>
                  <a:pt x="161925" y="990346"/>
                </a:lnTo>
                <a:lnTo>
                  <a:pt x="161925" y="0"/>
                </a:lnTo>
                <a:lnTo>
                  <a:pt x="0" y="0"/>
                </a:lnTo>
                <a:lnTo>
                  <a:pt x="0" y="990346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0" y="5865867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Cross-attention (details)</a:t>
            </a:r>
            <a:endParaRPr/>
          </a:p>
        </p:txBody>
      </p:sp>
      <p:sp>
        <p:nvSpPr>
          <p:cNvPr id="446" name="Google Shape;446;p3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38"/>
          <p:cNvSpPr txBox="1"/>
          <p:nvPr/>
        </p:nvSpPr>
        <p:spPr>
          <a:xfrm>
            <a:off x="12028551" y="3654361"/>
            <a:ext cx="20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8" name="Google Shape;4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4" y="801059"/>
            <a:ext cx="10983658" cy="574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Cross-attention (details)</a:t>
            </a:r>
            <a:endParaRPr/>
          </a:p>
        </p:txBody>
      </p:sp>
      <p:sp>
        <p:nvSpPr>
          <p:cNvPr id="454" name="Google Shape;454;p39"/>
          <p:cNvSpPr txBox="1"/>
          <p:nvPr/>
        </p:nvSpPr>
        <p:spPr>
          <a:xfrm>
            <a:off x="1090612" y="1161732"/>
            <a:ext cx="732980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Let’s look at how cross-attention is computed, in matrices.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9"/>
          <p:cNvSpPr/>
          <p:nvPr/>
        </p:nvSpPr>
        <p:spPr>
          <a:xfrm>
            <a:off x="4093972" y="1675129"/>
            <a:ext cx="64769" cy="274320"/>
          </a:xfrm>
          <a:custGeom>
            <a:rect b="b" l="l" r="r" t="t"/>
            <a:pathLst>
              <a:path extrusionOk="0" h="274319" w="64770">
                <a:moveTo>
                  <a:pt x="64262" y="0"/>
                </a:moveTo>
                <a:lnTo>
                  <a:pt x="0" y="0"/>
                </a:lnTo>
                <a:lnTo>
                  <a:pt x="0" y="11430"/>
                </a:lnTo>
                <a:lnTo>
                  <a:pt x="40386" y="11430"/>
                </a:lnTo>
                <a:lnTo>
                  <a:pt x="40386" y="264160"/>
                </a:lnTo>
                <a:lnTo>
                  <a:pt x="0" y="264160"/>
                </a:lnTo>
                <a:lnTo>
                  <a:pt x="0" y="274320"/>
                </a:lnTo>
                <a:lnTo>
                  <a:pt x="64262" y="274320"/>
                </a:lnTo>
                <a:lnTo>
                  <a:pt x="64262" y="264160"/>
                </a:lnTo>
                <a:lnTo>
                  <a:pt x="64262" y="11430"/>
                </a:lnTo>
                <a:lnTo>
                  <a:pt x="642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2834767" y="1675129"/>
            <a:ext cx="64769" cy="274320"/>
          </a:xfrm>
          <a:custGeom>
            <a:rect b="b" l="l" r="r" t="t"/>
            <a:pathLst>
              <a:path extrusionOk="0" h="274319" w="64769">
                <a:moveTo>
                  <a:pt x="64389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4160"/>
                </a:lnTo>
                <a:lnTo>
                  <a:pt x="0" y="274320"/>
                </a:lnTo>
                <a:lnTo>
                  <a:pt x="64389" y="274320"/>
                </a:lnTo>
                <a:lnTo>
                  <a:pt x="64389" y="264160"/>
                </a:lnTo>
                <a:lnTo>
                  <a:pt x="24003" y="264160"/>
                </a:lnTo>
                <a:lnTo>
                  <a:pt x="24003" y="11430"/>
                </a:lnTo>
                <a:lnTo>
                  <a:pt x="64389" y="11430"/>
                </a:lnTo>
                <a:lnTo>
                  <a:pt x="643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3995547" y="2103119"/>
            <a:ext cx="64769" cy="275590"/>
          </a:xfrm>
          <a:custGeom>
            <a:rect b="b" l="l" r="r" t="t"/>
            <a:pathLst>
              <a:path extrusionOk="0" h="275589" w="64770">
                <a:moveTo>
                  <a:pt x="64389" y="0"/>
                </a:moveTo>
                <a:lnTo>
                  <a:pt x="0" y="0"/>
                </a:lnTo>
                <a:lnTo>
                  <a:pt x="0" y="11430"/>
                </a:lnTo>
                <a:lnTo>
                  <a:pt x="40386" y="11430"/>
                </a:lnTo>
                <a:lnTo>
                  <a:pt x="40386" y="264160"/>
                </a:lnTo>
                <a:lnTo>
                  <a:pt x="0" y="264160"/>
                </a:lnTo>
                <a:lnTo>
                  <a:pt x="0" y="275590"/>
                </a:lnTo>
                <a:lnTo>
                  <a:pt x="64389" y="275590"/>
                </a:lnTo>
                <a:lnTo>
                  <a:pt x="64389" y="264160"/>
                </a:lnTo>
                <a:lnTo>
                  <a:pt x="64389" y="11430"/>
                </a:lnTo>
                <a:lnTo>
                  <a:pt x="643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2791968" y="2103119"/>
            <a:ext cx="64769" cy="275590"/>
          </a:xfrm>
          <a:custGeom>
            <a:rect b="b" l="l" r="r" t="t"/>
            <a:pathLst>
              <a:path extrusionOk="0" h="275589" w="64769">
                <a:moveTo>
                  <a:pt x="64262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4160"/>
                </a:lnTo>
                <a:lnTo>
                  <a:pt x="0" y="275590"/>
                </a:lnTo>
                <a:lnTo>
                  <a:pt x="64262" y="275590"/>
                </a:lnTo>
                <a:lnTo>
                  <a:pt x="64262" y="264160"/>
                </a:lnTo>
                <a:lnTo>
                  <a:pt x="23876" y="264160"/>
                </a:lnTo>
                <a:lnTo>
                  <a:pt x="23876" y="11430"/>
                </a:lnTo>
                <a:lnTo>
                  <a:pt x="64262" y="11430"/>
                </a:lnTo>
                <a:lnTo>
                  <a:pt x="642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 txBox="1"/>
          <p:nvPr/>
        </p:nvSpPr>
        <p:spPr>
          <a:xfrm>
            <a:off x="1523111" y="1516697"/>
            <a:ext cx="2553970" cy="883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-227965" lvl="0" marL="266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H =	ℎ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; … ; ℎ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𝑇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7965" lvl="0" marL="266065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Z =	𝑧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; … ; 𝑧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𝑇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4137914" y="1516697"/>
            <a:ext cx="6083935" cy="883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36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𝑇×𝑑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 the concatenation of encoder vectors.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𝑇×𝑑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 the concatenation of decoder vectors.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1548499" y="2439600"/>
            <a:ext cx="5571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output is defined as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output =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7164958" y="3515614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7496175" y="3275710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51"/>
                </a:lnTo>
                <a:lnTo>
                  <a:pt x="20645" y="1105127"/>
                </a:lnTo>
                <a:lnTo>
                  <a:pt x="44626" y="1142855"/>
                </a:lnTo>
                <a:lnTo>
                  <a:pt x="76090" y="1174319"/>
                </a:lnTo>
                <a:lnTo>
                  <a:pt x="113818" y="1198300"/>
                </a:lnTo>
                <a:lnTo>
                  <a:pt x="156594" y="1213581"/>
                </a:lnTo>
                <a:lnTo>
                  <a:pt x="203200" y="1218945"/>
                </a:lnTo>
                <a:lnTo>
                  <a:pt x="1120775" y="1218945"/>
                </a:lnTo>
                <a:lnTo>
                  <a:pt x="1167380" y="1213581"/>
                </a:lnTo>
                <a:lnTo>
                  <a:pt x="1210156" y="1198300"/>
                </a:lnTo>
                <a:lnTo>
                  <a:pt x="1247884" y="1174319"/>
                </a:lnTo>
                <a:lnTo>
                  <a:pt x="1279348" y="1142855"/>
                </a:lnTo>
                <a:lnTo>
                  <a:pt x="1303329" y="1105127"/>
                </a:lnTo>
                <a:lnTo>
                  <a:pt x="1318610" y="1062351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 txBox="1"/>
          <p:nvPr/>
        </p:nvSpPr>
        <p:spPr>
          <a:xfrm>
            <a:off x="7614919" y="3704653"/>
            <a:ext cx="112014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𝑍𝑄𝐾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8901430" y="412654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9403968" y="4100829"/>
            <a:ext cx="46291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 Math"/>
                <a:ea typeface="Cambria Math"/>
                <a:cs typeface="Cambria Math"/>
                <a:sym typeface="Cambria Math"/>
              </a:rPr>
              <a:t>𝑇×𝑇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9767951" y="3335337"/>
            <a:ext cx="1598295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pairs of attention scores!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8439150" y="515162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58"/>
                </a:lnTo>
                <a:lnTo>
                  <a:pt x="6979" y="1164653"/>
                </a:lnTo>
                <a:lnTo>
                  <a:pt x="26019" y="1192903"/>
                </a:lnTo>
                <a:lnTo>
                  <a:pt x="54274" y="1211949"/>
                </a:lnTo>
                <a:lnTo>
                  <a:pt x="88900" y="1218933"/>
                </a:lnTo>
                <a:lnTo>
                  <a:pt x="444500" y="1218933"/>
                </a:lnTo>
                <a:lnTo>
                  <a:pt x="479125" y="1211949"/>
                </a:lnTo>
                <a:lnTo>
                  <a:pt x="507380" y="1192903"/>
                </a:lnTo>
                <a:lnTo>
                  <a:pt x="526420" y="1164653"/>
                </a:lnTo>
                <a:lnTo>
                  <a:pt x="533400" y="1130058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9068054" y="6004242"/>
            <a:ext cx="166751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output ∈ ℝ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𝑇×𝑑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7936610" y="5432742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39"/>
          <p:cNvGrpSpPr/>
          <p:nvPr/>
        </p:nvGrpSpPr>
        <p:grpSpPr>
          <a:xfrm>
            <a:off x="5786501" y="3966083"/>
            <a:ext cx="1219200" cy="533400"/>
            <a:chOff x="5786501" y="3966083"/>
            <a:chExt cx="1219200" cy="533400"/>
          </a:xfrm>
        </p:grpSpPr>
        <p:sp>
          <p:nvSpPr>
            <p:cNvPr id="472" name="Google Shape;472;p39"/>
            <p:cNvSpPr/>
            <p:nvPr/>
          </p:nvSpPr>
          <p:spPr>
            <a:xfrm>
              <a:off x="5786501" y="3966083"/>
              <a:ext cx="1219200" cy="533400"/>
            </a:xfrm>
            <a:custGeom>
              <a:rect b="b" l="l" r="r" t="t"/>
              <a:pathLst>
                <a:path extrusionOk="0" h="533400" w="1219200">
                  <a:moveTo>
                    <a:pt x="1130173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8998"/>
                  </a:lnTo>
                  <a:lnTo>
                    <a:pt x="26019" y="507253"/>
                  </a:lnTo>
                  <a:lnTo>
                    <a:pt x="54274" y="526293"/>
                  </a:lnTo>
                  <a:lnTo>
                    <a:pt x="88900" y="533273"/>
                  </a:lnTo>
                  <a:lnTo>
                    <a:pt x="1130173" y="533273"/>
                  </a:lnTo>
                  <a:lnTo>
                    <a:pt x="1164818" y="526293"/>
                  </a:lnTo>
                  <a:lnTo>
                    <a:pt x="1193117" y="507253"/>
                  </a:lnTo>
                  <a:lnTo>
                    <a:pt x="1212201" y="478998"/>
                  </a:lnTo>
                  <a:lnTo>
                    <a:pt x="1219200" y="444373"/>
                  </a:lnTo>
                  <a:lnTo>
                    <a:pt x="1219200" y="88900"/>
                  </a:lnTo>
                  <a:lnTo>
                    <a:pt x="1212201" y="54328"/>
                  </a:lnTo>
                  <a:lnTo>
                    <a:pt x="1193117" y="26066"/>
                  </a:lnTo>
                  <a:lnTo>
                    <a:pt x="1164818" y="6996"/>
                  </a:lnTo>
                  <a:lnTo>
                    <a:pt x="1130173" y="0"/>
                  </a:lnTo>
                  <a:close/>
                </a:path>
              </a:pathLst>
            </a:custGeom>
            <a:solidFill>
              <a:srgbClr val="DBA26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786501" y="3966083"/>
              <a:ext cx="1219200" cy="533400"/>
            </a:xfrm>
            <a:custGeom>
              <a:rect b="b" l="l" r="r" t="t"/>
              <a:pathLst>
                <a:path extrusionOk="0" h="533400" w="1219200">
                  <a:moveTo>
                    <a:pt x="0" y="88900"/>
                  </a:moveTo>
                  <a:lnTo>
                    <a:pt x="6979" y="54328"/>
                  </a:lnTo>
                  <a:lnTo>
                    <a:pt x="26019" y="26066"/>
                  </a:lnTo>
                  <a:lnTo>
                    <a:pt x="54274" y="6996"/>
                  </a:lnTo>
                  <a:lnTo>
                    <a:pt x="88900" y="0"/>
                  </a:lnTo>
                  <a:lnTo>
                    <a:pt x="1130173" y="0"/>
                  </a:lnTo>
                  <a:lnTo>
                    <a:pt x="1164818" y="6996"/>
                  </a:lnTo>
                  <a:lnTo>
                    <a:pt x="1193117" y="26066"/>
                  </a:lnTo>
                  <a:lnTo>
                    <a:pt x="1212201" y="54328"/>
                  </a:lnTo>
                  <a:lnTo>
                    <a:pt x="1219200" y="88900"/>
                  </a:lnTo>
                  <a:lnTo>
                    <a:pt x="1219200" y="444373"/>
                  </a:lnTo>
                  <a:lnTo>
                    <a:pt x="1212201" y="478998"/>
                  </a:lnTo>
                  <a:lnTo>
                    <a:pt x="1193117" y="507253"/>
                  </a:lnTo>
                  <a:lnTo>
                    <a:pt x="1164818" y="526293"/>
                  </a:lnTo>
                  <a:lnTo>
                    <a:pt x="1130173" y="533273"/>
                  </a:lnTo>
                  <a:lnTo>
                    <a:pt x="88900" y="533273"/>
                  </a:lnTo>
                  <a:lnTo>
                    <a:pt x="54274" y="526293"/>
                  </a:lnTo>
                  <a:lnTo>
                    <a:pt x="26019" y="507253"/>
                  </a:lnTo>
                  <a:lnTo>
                    <a:pt x="6979" y="47899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noFill/>
            <a:ln cap="flat" cmpd="sng" w="9525">
              <a:solidFill>
                <a:srgbClr val="FFCE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39"/>
          <p:cNvSpPr txBox="1"/>
          <p:nvPr/>
        </p:nvSpPr>
        <p:spPr>
          <a:xfrm>
            <a:off x="6130972" y="3757952"/>
            <a:ext cx="790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𝐾</a:t>
            </a:r>
            <a:r>
              <a:rPr lang="en-US" sz="150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lang="en-US" sz="150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5105400" y="3275710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617"/>
                </a:lnTo>
                <a:lnTo>
                  <a:pt x="26019" y="1192879"/>
                </a:lnTo>
                <a:lnTo>
                  <a:pt x="54274" y="1211949"/>
                </a:lnTo>
                <a:lnTo>
                  <a:pt x="88900" y="1218945"/>
                </a:lnTo>
                <a:lnTo>
                  <a:pt x="444500" y="1218945"/>
                </a:lnTo>
                <a:lnTo>
                  <a:pt x="479125" y="1211949"/>
                </a:lnTo>
                <a:lnTo>
                  <a:pt x="507380" y="1192879"/>
                </a:lnTo>
                <a:lnTo>
                  <a:pt x="526420" y="116461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B6D2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"/>
          <p:cNvSpPr txBox="1"/>
          <p:nvPr/>
        </p:nvSpPr>
        <p:spPr>
          <a:xfrm>
            <a:off x="5203825" y="3704653"/>
            <a:ext cx="35242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𝑍𝑄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992505" y="3219132"/>
            <a:ext cx="340106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First, take the query-key dot products in one matrix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3196970" y="4006341"/>
            <a:ext cx="617220" cy="273685"/>
          </a:xfrm>
          <a:custGeom>
            <a:rect b="b" l="l" r="r" t="t"/>
            <a:pathLst>
              <a:path extrusionOk="0" h="273685" w="617220">
                <a:moveTo>
                  <a:pt x="529590" y="0"/>
                </a:moveTo>
                <a:lnTo>
                  <a:pt x="525653" y="11048"/>
                </a:lnTo>
                <a:lnTo>
                  <a:pt x="541490" y="17958"/>
                </a:lnTo>
                <a:lnTo>
                  <a:pt x="555101" y="27463"/>
                </a:lnTo>
                <a:lnTo>
                  <a:pt x="582765" y="71552"/>
                </a:lnTo>
                <a:lnTo>
                  <a:pt x="590773" y="111726"/>
                </a:lnTo>
                <a:lnTo>
                  <a:pt x="591819" y="135381"/>
                </a:lnTo>
                <a:lnTo>
                  <a:pt x="590817" y="159506"/>
                </a:lnTo>
                <a:lnTo>
                  <a:pt x="582765" y="201086"/>
                </a:lnTo>
                <a:lnTo>
                  <a:pt x="555117" y="245808"/>
                </a:lnTo>
                <a:lnTo>
                  <a:pt x="526161" y="262381"/>
                </a:lnTo>
                <a:lnTo>
                  <a:pt x="529590" y="273430"/>
                </a:lnTo>
                <a:lnTo>
                  <a:pt x="566928" y="255936"/>
                </a:lnTo>
                <a:lnTo>
                  <a:pt x="594359" y="225678"/>
                </a:lnTo>
                <a:lnTo>
                  <a:pt x="611219" y="185086"/>
                </a:lnTo>
                <a:lnTo>
                  <a:pt x="616839" y="136778"/>
                </a:lnTo>
                <a:lnTo>
                  <a:pt x="615449" y="112041"/>
                </a:lnTo>
                <a:lnTo>
                  <a:pt x="615432" y="111726"/>
                </a:lnTo>
                <a:lnTo>
                  <a:pt x="604140" y="67288"/>
                </a:lnTo>
                <a:lnTo>
                  <a:pt x="581757" y="31093"/>
                </a:lnTo>
                <a:lnTo>
                  <a:pt x="549423" y="7141"/>
                </a:lnTo>
                <a:lnTo>
                  <a:pt x="529590" y="0"/>
                </a:lnTo>
                <a:close/>
              </a:path>
              <a:path extrusionOk="0" h="273685" w="617220">
                <a:moveTo>
                  <a:pt x="87249" y="0"/>
                </a:moveTo>
                <a:lnTo>
                  <a:pt x="50022" y="17510"/>
                </a:lnTo>
                <a:lnTo>
                  <a:pt x="22606" y="47878"/>
                </a:lnTo>
                <a:lnTo>
                  <a:pt x="5683" y="88566"/>
                </a:lnTo>
                <a:lnTo>
                  <a:pt x="79" y="135381"/>
                </a:lnTo>
                <a:lnTo>
                  <a:pt x="0" y="136778"/>
                </a:lnTo>
                <a:lnTo>
                  <a:pt x="5619" y="185086"/>
                </a:lnTo>
                <a:lnTo>
                  <a:pt x="22479" y="225678"/>
                </a:lnTo>
                <a:lnTo>
                  <a:pt x="49958" y="255936"/>
                </a:lnTo>
                <a:lnTo>
                  <a:pt x="87249" y="273430"/>
                </a:lnTo>
                <a:lnTo>
                  <a:pt x="90678" y="262381"/>
                </a:lnTo>
                <a:lnTo>
                  <a:pt x="75152" y="255428"/>
                </a:lnTo>
                <a:lnTo>
                  <a:pt x="61721" y="245808"/>
                </a:lnTo>
                <a:lnTo>
                  <a:pt x="34073" y="201086"/>
                </a:lnTo>
                <a:lnTo>
                  <a:pt x="26021" y="159506"/>
                </a:lnTo>
                <a:lnTo>
                  <a:pt x="25018" y="135381"/>
                </a:lnTo>
                <a:lnTo>
                  <a:pt x="26021" y="112041"/>
                </a:lnTo>
                <a:lnTo>
                  <a:pt x="34073" y="71552"/>
                </a:lnTo>
                <a:lnTo>
                  <a:pt x="61833" y="27463"/>
                </a:lnTo>
                <a:lnTo>
                  <a:pt x="91186" y="11048"/>
                </a:lnTo>
                <a:lnTo>
                  <a:pt x="872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>
            <a:off x="992505" y="3924617"/>
            <a:ext cx="272605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multiplication: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𝑍𝑄	𝐻𝐾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3828796" y="3893756"/>
            <a:ext cx="18034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1062355" y="5044503"/>
            <a:ext cx="2737485" cy="1429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Next, softmax, and compute the weighted average with another matrix multiplication.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9"/>
          <p:cNvSpPr/>
          <p:nvPr/>
        </p:nvSpPr>
        <p:spPr>
          <a:xfrm>
            <a:off x="5572125" y="5132578"/>
            <a:ext cx="1323975" cy="1209675"/>
          </a:xfrm>
          <a:custGeom>
            <a:rect b="b" l="l" r="r" t="t"/>
            <a:pathLst>
              <a:path extrusionOk="0" h="1209675" w="1323975">
                <a:moveTo>
                  <a:pt x="1122299" y="0"/>
                </a:moveTo>
                <a:lnTo>
                  <a:pt x="201675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6"/>
                </a:lnTo>
                <a:lnTo>
                  <a:pt x="0" y="1007859"/>
                </a:lnTo>
                <a:lnTo>
                  <a:pt x="5326" y="1054074"/>
                </a:lnTo>
                <a:lnTo>
                  <a:pt x="20499" y="1096499"/>
                </a:lnTo>
                <a:lnTo>
                  <a:pt x="44307" y="1133924"/>
                </a:lnTo>
                <a:lnTo>
                  <a:pt x="75539" y="1165138"/>
                </a:lnTo>
                <a:lnTo>
                  <a:pt x="112985" y="1188933"/>
                </a:lnTo>
                <a:lnTo>
                  <a:pt x="155434" y="1204097"/>
                </a:lnTo>
                <a:lnTo>
                  <a:pt x="201675" y="1209421"/>
                </a:lnTo>
                <a:lnTo>
                  <a:pt x="1122299" y="1209421"/>
                </a:lnTo>
                <a:lnTo>
                  <a:pt x="1168540" y="1204097"/>
                </a:lnTo>
                <a:lnTo>
                  <a:pt x="1210989" y="1188933"/>
                </a:lnTo>
                <a:lnTo>
                  <a:pt x="1248435" y="1165138"/>
                </a:lnTo>
                <a:lnTo>
                  <a:pt x="1279667" y="1133924"/>
                </a:lnTo>
                <a:lnTo>
                  <a:pt x="1303475" y="1096499"/>
                </a:lnTo>
                <a:lnTo>
                  <a:pt x="1318648" y="1054074"/>
                </a:lnTo>
                <a:lnTo>
                  <a:pt x="1323975" y="1007859"/>
                </a:lnTo>
                <a:lnTo>
                  <a:pt x="1323975" y="201676"/>
                </a:lnTo>
                <a:lnTo>
                  <a:pt x="1318648" y="155434"/>
                </a:lnTo>
                <a:lnTo>
                  <a:pt x="1303475" y="112985"/>
                </a:lnTo>
                <a:lnTo>
                  <a:pt x="1279667" y="75539"/>
                </a:lnTo>
                <a:lnTo>
                  <a:pt x="1248435" y="44307"/>
                </a:lnTo>
                <a:lnTo>
                  <a:pt x="1210989" y="20499"/>
                </a:lnTo>
                <a:lnTo>
                  <a:pt x="1168540" y="5326"/>
                </a:lnTo>
                <a:lnTo>
                  <a:pt x="11222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5693028" y="5558154"/>
            <a:ext cx="112077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𝑍𝑄𝐾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4491609" y="5500370"/>
            <a:ext cx="97790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latin typeface="Cambria Math"/>
                <a:ea typeface="Cambria Math"/>
                <a:cs typeface="Cambria Math"/>
                <a:sym typeface="Cambria Math"/>
              </a:rPr>
              <a:t>softmax</a:t>
            </a:r>
            <a:endParaRPr sz="21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85" name="Google Shape;485;p39"/>
          <p:cNvGrpSpPr/>
          <p:nvPr/>
        </p:nvGrpSpPr>
        <p:grpSpPr>
          <a:xfrm>
            <a:off x="5438775" y="5086413"/>
            <a:ext cx="2190750" cy="1376299"/>
            <a:chOff x="5438775" y="5086413"/>
            <a:chExt cx="2190750" cy="1376299"/>
          </a:xfrm>
        </p:grpSpPr>
        <p:pic>
          <p:nvPicPr>
            <p:cNvPr id="486" name="Google Shape;48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508641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39"/>
            <p:cNvSpPr/>
            <p:nvPr/>
          </p:nvSpPr>
          <p:spPr>
            <a:xfrm>
              <a:off x="5510276" y="513740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104648" y="1218882"/>
                  </a:moveTo>
                  <a:lnTo>
                    <a:pt x="42848" y="1181687"/>
                  </a:lnTo>
                  <a:lnTo>
                    <a:pt x="20194" y="1139957"/>
                  </a:lnTo>
                  <a:lnTo>
                    <a:pt x="5336" y="1087039"/>
                  </a:lnTo>
                  <a:lnTo>
                    <a:pt x="0" y="1026109"/>
                  </a:lnTo>
                  <a:lnTo>
                    <a:pt x="0" y="192786"/>
                  </a:lnTo>
                  <a:lnTo>
                    <a:pt x="5336" y="131868"/>
                  </a:lnTo>
                  <a:lnTo>
                    <a:pt x="20194" y="78949"/>
                  </a:lnTo>
                  <a:lnTo>
                    <a:pt x="42848" y="37209"/>
                  </a:lnTo>
                  <a:lnTo>
                    <a:pt x="71575" y="9832"/>
                  </a:lnTo>
                  <a:lnTo>
                    <a:pt x="104648" y="0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8" name="Google Shape;48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0375" y="510546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9"/>
            <p:cNvSpPr/>
            <p:nvPr/>
          </p:nvSpPr>
          <p:spPr>
            <a:xfrm>
              <a:off x="6862825" y="515645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0" y="0"/>
                  </a:moveTo>
                  <a:lnTo>
                    <a:pt x="61843" y="37173"/>
                  </a:lnTo>
                  <a:lnTo>
                    <a:pt x="84536" y="78894"/>
                  </a:lnTo>
                  <a:lnTo>
                    <a:pt x="99425" y="131819"/>
                  </a:lnTo>
                  <a:lnTo>
                    <a:pt x="104775" y="192786"/>
                  </a:lnTo>
                  <a:lnTo>
                    <a:pt x="104775" y="1026109"/>
                  </a:lnTo>
                  <a:lnTo>
                    <a:pt x="99425" y="1087038"/>
                  </a:lnTo>
                  <a:lnTo>
                    <a:pt x="84536" y="1139953"/>
                  </a:lnTo>
                  <a:lnTo>
                    <a:pt x="61843" y="1181679"/>
                  </a:lnTo>
                  <a:lnTo>
                    <a:pt x="33086" y="1209043"/>
                  </a:lnTo>
                  <a:lnTo>
                    <a:pt x="0" y="1218869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7096125" y="5151628"/>
              <a:ext cx="533400" cy="1219200"/>
            </a:xfrm>
            <a:custGeom>
              <a:rect b="b" l="l" r="r" t="t"/>
              <a:pathLst>
                <a:path extrusionOk="0" h="1219200" w="533400">
                  <a:moveTo>
                    <a:pt x="444500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1130058"/>
                  </a:lnTo>
                  <a:lnTo>
                    <a:pt x="6979" y="1164653"/>
                  </a:lnTo>
                  <a:lnTo>
                    <a:pt x="26019" y="1192903"/>
                  </a:lnTo>
                  <a:lnTo>
                    <a:pt x="54274" y="1211949"/>
                  </a:lnTo>
                  <a:lnTo>
                    <a:pt x="88900" y="1218933"/>
                  </a:lnTo>
                  <a:lnTo>
                    <a:pt x="444500" y="1218933"/>
                  </a:lnTo>
                  <a:lnTo>
                    <a:pt x="479125" y="1211949"/>
                  </a:lnTo>
                  <a:lnTo>
                    <a:pt x="507380" y="1192903"/>
                  </a:lnTo>
                  <a:lnTo>
                    <a:pt x="526420" y="1164653"/>
                  </a:lnTo>
                  <a:lnTo>
                    <a:pt x="533400" y="1130058"/>
                  </a:lnTo>
                  <a:lnTo>
                    <a:pt x="533400" y="88900"/>
                  </a:lnTo>
                  <a:lnTo>
                    <a:pt x="526420" y="54328"/>
                  </a:lnTo>
                  <a:lnTo>
                    <a:pt x="507380" y="26066"/>
                  </a:lnTo>
                  <a:lnTo>
                    <a:pt x="479125" y="6996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F1A9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9"/>
          <p:cNvSpPr txBox="1"/>
          <p:nvPr/>
        </p:nvSpPr>
        <p:spPr>
          <a:xfrm>
            <a:off x="7190105" y="5581967"/>
            <a:ext cx="36195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𝐻𝑉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6238494" y="4499228"/>
            <a:ext cx="1930400" cy="638175"/>
          </a:xfrm>
          <a:custGeom>
            <a:rect b="b" l="l" r="r" t="t"/>
            <a:pathLst>
              <a:path extrusionOk="0" h="638175" w="1930400">
                <a:moveTo>
                  <a:pt x="0" y="552958"/>
                </a:moveTo>
                <a:lnTo>
                  <a:pt x="5206" y="637921"/>
                </a:lnTo>
                <a:lnTo>
                  <a:pt x="70103" y="582803"/>
                </a:lnTo>
                <a:lnTo>
                  <a:pt x="67717" y="581787"/>
                </a:lnTo>
                <a:lnTo>
                  <a:pt x="34289" y="581787"/>
                </a:lnTo>
                <a:lnTo>
                  <a:pt x="25907" y="577342"/>
                </a:lnTo>
                <a:lnTo>
                  <a:pt x="31586" y="566653"/>
                </a:lnTo>
                <a:lnTo>
                  <a:pt x="31693" y="566450"/>
                </a:lnTo>
                <a:lnTo>
                  <a:pt x="0" y="552958"/>
                </a:lnTo>
                <a:close/>
              </a:path>
              <a:path extrusionOk="0" h="638175" w="1930400">
                <a:moveTo>
                  <a:pt x="31693" y="566450"/>
                </a:moveTo>
                <a:lnTo>
                  <a:pt x="25907" y="577342"/>
                </a:lnTo>
                <a:lnTo>
                  <a:pt x="34289" y="581787"/>
                </a:lnTo>
                <a:lnTo>
                  <a:pt x="40506" y="570202"/>
                </a:lnTo>
                <a:lnTo>
                  <a:pt x="31693" y="566450"/>
                </a:lnTo>
                <a:close/>
              </a:path>
              <a:path extrusionOk="0" h="638175" w="1930400">
                <a:moveTo>
                  <a:pt x="40506" y="570202"/>
                </a:moveTo>
                <a:lnTo>
                  <a:pt x="34289" y="581787"/>
                </a:lnTo>
                <a:lnTo>
                  <a:pt x="67717" y="581787"/>
                </a:lnTo>
                <a:lnTo>
                  <a:pt x="40506" y="570202"/>
                </a:lnTo>
                <a:close/>
              </a:path>
              <a:path extrusionOk="0" h="638175" w="1930400">
                <a:moveTo>
                  <a:pt x="1363554" y="279250"/>
                </a:moveTo>
                <a:lnTo>
                  <a:pt x="1316989" y="286893"/>
                </a:lnTo>
                <a:lnTo>
                  <a:pt x="1274572" y="293116"/>
                </a:lnTo>
                <a:lnTo>
                  <a:pt x="1231519" y="298577"/>
                </a:lnTo>
                <a:lnTo>
                  <a:pt x="1187957" y="303149"/>
                </a:lnTo>
                <a:lnTo>
                  <a:pt x="1143888" y="307086"/>
                </a:lnTo>
                <a:lnTo>
                  <a:pt x="1099565" y="310261"/>
                </a:lnTo>
                <a:lnTo>
                  <a:pt x="1054988" y="312420"/>
                </a:lnTo>
                <a:lnTo>
                  <a:pt x="1010030" y="313817"/>
                </a:lnTo>
                <a:lnTo>
                  <a:pt x="920241" y="314833"/>
                </a:lnTo>
                <a:lnTo>
                  <a:pt x="875156" y="316103"/>
                </a:lnTo>
                <a:lnTo>
                  <a:pt x="830452" y="318389"/>
                </a:lnTo>
                <a:lnTo>
                  <a:pt x="785876" y="321437"/>
                </a:lnTo>
                <a:lnTo>
                  <a:pt x="741679" y="325374"/>
                </a:lnTo>
                <a:lnTo>
                  <a:pt x="697864" y="330200"/>
                </a:lnTo>
                <a:lnTo>
                  <a:pt x="654557" y="335661"/>
                </a:lnTo>
                <a:lnTo>
                  <a:pt x="612012" y="341757"/>
                </a:lnTo>
                <a:lnTo>
                  <a:pt x="570102" y="348742"/>
                </a:lnTo>
                <a:lnTo>
                  <a:pt x="528954" y="356235"/>
                </a:lnTo>
                <a:lnTo>
                  <a:pt x="488696" y="364490"/>
                </a:lnTo>
                <a:lnTo>
                  <a:pt x="449452" y="373380"/>
                </a:lnTo>
                <a:lnTo>
                  <a:pt x="411099" y="382778"/>
                </a:lnTo>
                <a:lnTo>
                  <a:pt x="374141" y="392684"/>
                </a:lnTo>
                <a:lnTo>
                  <a:pt x="303656" y="414147"/>
                </a:lnTo>
                <a:lnTo>
                  <a:pt x="238886" y="437642"/>
                </a:lnTo>
                <a:lnTo>
                  <a:pt x="180339" y="462661"/>
                </a:lnTo>
                <a:lnTo>
                  <a:pt x="128777" y="489204"/>
                </a:lnTo>
                <a:lnTo>
                  <a:pt x="84835" y="517017"/>
                </a:lnTo>
                <a:lnTo>
                  <a:pt x="49402" y="545846"/>
                </a:lnTo>
                <a:lnTo>
                  <a:pt x="31693" y="566450"/>
                </a:lnTo>
                <a:lnTo>
                  <a:pt x="40506" y="570202"/>
                </a:lnTo>
                <a:lnTo>
                  <a:pt x="42194" y="567055"/>
                </a:lnTo>
                <a:lnTo>
                  <a:pt x="42036" y="567055"/>
                </a:lnTo>
                <a:lnTo>
                  <a:pt x="42410" y="566653"/>
                </a:lnTo>
                <a:lnTo>
                  <a:pt x="42468" y="566450"/>
                </a:lnTo>
                <a:lnTo>
                  <a:pt x="42671" y="566166"/>
                </a:lnTo>
                <a:lnTo>
                  <a:pt x="42863" y="566166"/>
                </a:lnTo>
                <a:lnTo>
                  <a:pt x="48649" y="559943"/>
                </a:lnTo>
                <a:lnTo>
                  <a:pt x="54729" y="553854"/>
                </a:lnTo>
                <a:lnTo>
                  <a:pt x="55458" y="553212"/>
                </a:lnTo>
                <a:lnTo>
                  <a:pt x="55625" y="552958"/>
                </a:lnTo>
                <a:lnTo>
                  <a:pt x="63869" y="545846"/>
                </a:lnTo>
                <a:lnTo>
                  <a:pt x="71615" y="539062"/>
                </a:lnTo>
                <a:lnTo>
                  <a:pt x="91084" y="524361"/>
                </a:lnTo>
                <a:lnTo>
                  <a:pt x="133476" y="497586"/>
                </a:lnTo>
                <a:lnTo>
                  <a:pt x="184276" y="471297"/>
                </a:lnTo>
                <a:lnTo>
                  <a:pt x="242116" y="446538"/>
                </a:lnTo>
                <a:lnTo>
                  <a:pt x="242298" y="446538"/>
                </a:lnTo>
                <a:lnTo>
                  <a:pt x="273684" y="434594"/>
                </a:lnTo>
                <a:lnTo>
                  <a:pt x="306577" y="423291"/>
                </a:lnTo>
                <a:lnTo>
                  <a:pt x="340710" y="412373"/>
                </a:lnTo>
                <a:lnTo>
                  <a:pt x="340979" y="412373"/>
                </a:lnTo>
                <a:lnTo>
                  <a:pt x="376554" y="401828"/>
                </a:lnTo>
                <a:lnTo>
                  <a:pt x="413511" y="392049"/>
                </a:lnTo>
                <a:lnTo>
                  <a:pt x="450719" y="382778"/>
                </a:lnTo>
                <a:lnTo>
                  <a:pt x="451055" y="382778"/>
                </a:lnTo>
                <a:lnTo>
                  <a:pt x="490600" y="373761"/>
                </a:lnTo>
                <a:lnTo>
                  <a:pt x="530732" y="365633"/>
                </a:lnTo>
                <a:lnTo>
                  <a:pt x="571753" y="358013"/>
                </a:lnTo>
                <a:lnTo>
                  <a:pt x="613409" y="351282"/>
                </a:lnTo>
                <a:lnTo>
                  <a:pt x="655827" y="345059"/>
                </a:lnTo>
                <a:lnTo>
                  <a:pt x="698880" y="339598"/>
                </a:lnTo>
                <a:lnTo>
                  <a:pt x="742569" y="334899"/>
                </a:lnTo>
                <a:lnTo>
                  <a:pt x="786510" y="330962"/>
                </a:lnTo>
                <a:lnTo>
                  <a:pt x="830960" y="327914"/>
                </a:lnTo>
                <a:lnTo>
                  <a:pt x="875537" y="325628"/>
                </a:lnTo>
                <a:lnTo>
                  <a:pt x="920369" y="324358"/>
                </a:lnTo>
                <a:lnTo>
                  <a:pt x="1010284" y="323342"/>
                </a:lnTo>
                <a:lnTo>
                  <a:pt x="1055242" y="321945"/>
                </a:lnTo>
                <a:lnTo>
                  <a:pt x="1100074" y="319786"/>
                </a:lnTo>
                <a:lnTo>
                  <a:pt x="1144651" y="316611"/>
                </a:lnTo>
                <a:lnTo>
                  <a:pt x="1188847" y="312674"/>
                </a:lnTo>
                <a:lnTo>
                  <a:pt x="1232661" y="307975"/>
                </a:lnTo>
                <a:lnTo>
                  <a:pt x="1275841" y="302514"/>
                </a:lnTo>
                <a:lnTo>
                  <a:pt x="1318386" y="296418"/>
                </a:lnTo>
                <a:lnTo>
                  <a:pt x="1360297" y="289433"/>
                </a:lnTo>
                <a:lnTo>
                  <a:pt x="1401445" y="281813"/>
                </a:lnTo>
                <a:lnTo>
                  <a:pt x="1409756" y="280134"/>
                </a:lnTo>
                <a:lnTo>
                  <a:pt x="1358791" y="280134"/>
                </a:lnTo>
                <a:lnTo>
                  <a:pt x="1363554" y="279250"/>
                </a:lnTo>
                <a:close/>
              </a:path>
              <a:path extrusionOk="0" h="638175" w="1930400">
                <a:moveTo>
                  <a:pt x="42410" y="566653"/>
                </a:moveTo>
                <a:lnTo>
                  <a:pt x="42036" y="567055"/>
                </a:lnTo>
                <a:lnTo>
                  <a:pt x="42194" y="567055"/>
                </a:lnTo>
                <a:lnTo>
                  <a:pt x="42410" y="566653"/>
                </a:lnTo>
                <a:close/>
              </a:path>
              <a:path extrusionOk="0" h="638175" w="1930400">
                <a:moveTo>
                  <a:pt x="42671" y="566166"/>
                </a:moveTo>
                <a:lnTo>
                  <a:pt x="42323" y="566653"/>
                </a:lnTo>
                <a:lnTo>
                  <a:pt x="42598" y="566450"/>
                </a:lnTo>
                <a:lnTo>
                  <a:pt x="42671" y="566166"/>
                </a:lnTo>
                <a:close/>
              </a:path>
              <a:path extrusionOk="0" h="638175" w="1930400">
                <a:moveTo>
                  <a:pt x="42863" y="566166"/>
                </a:moveTo>
                <a:lnTo>
                  <a:pt x="42671" y="566166"/>
                </a:lnTo>
                <a:lnTo>
                  <a:pt x="42519" y="566450"/>
                </a:lnTo>
                <a:lnTo>
                  <a:pt x="42863" y="566166"/>
                </a:lnTo>
                <a:close/>
              </a:path>
              <a:path extrusionOk="0" h="638175" w="1930400">
                <a:moveTo>
                  <a:pt x="215367" y="457494"/>
                </a:moveTo>
                <a:lnTo>
                  <a:pt x="212133" y="458818"/>
                </a:lnTo>
                <a:lnTo>
                  <a:pt x="212385" y="458818"/>
                </a:lnTo>
                <a:lnTo>
                  <a:pt x="215367" y="457494"/>
                </a:lnTo>
                <a:close/>
              </a:path>
              <a:path extrusionOk="0" h="638175" w="1930400">
                <a:moveTo>
                  <a:pt x="242298" y="446538"/>
                </a:moveTo>
                <a:lnTo>
                  <a:pt x="242116" y="446538"/>
                </a:lnTo>
                <a:lnTo>
                  <a:pt x="239703" y="447526"/>
                </a:lnTo>
                <a:lnTo>
                  <a:pt x="242298" y="446538"/>
                </a:lnTo>
                <a:close/>
              </a:path>
              <a:path extrusionOk="0" h="638175" w="1930400">
                <a:moveTo>
                  <a:pt x="340979" y="412373"/>
                </a:moveTo>
                <a:lnTo>
                  <a:pt x="340710" y="412373"/>
                </a:lnTo>
                <a:lnTo>
                  <a:pt x="337307" y="413462"/>
                </a:lnTo>
                <a:lnTo>
                  <a:pt x="340979" y="412373"/>
                </a:lnTo>
                <a:close/>
              </a:path>
              <a:path extrusionOk="0" h="638175" w="1930400">
                <a:moveTo>
                  <a:pt x="451055" y="382778"/>
                </a:moveTo>
                <a:lnTo>
                  <a:pt x="450719" y="382778"/>
                </a:lnTo>
                <a:lnTo>
                  <a:pt x="447104" y="383678"/>
                </a:lnTo>
                <a:lnTo>
                  <a:pt x="451055" y="382778"/>
                </a:lnTo>
                <a:close/>
              </a:path>
              <a:path extrusionOk="0" h="638175" w="1930400">
                <a:moveTo>
                  <a:pt x="1482707" y="254674"/>
                </a:moveTo>
                <a:lnTo>
                  <a:pt x="1439799" y="264287"/>
                </a:lnTo>
                <a:lnTo>
                  <a:pt x="1399666" y="272542"/>
                </a:lnTo>
                <a:lnTo>
                  <a:pt x="1358791" y="280134"/>
                </a:lnTo>
                <a:lnTo>
                  <a:pt x="1409756" y="280134"/>
                </a:lnTo>
                <a:lnTo>
                  <a:pt x="1441703" y="273685"/>
                </a:lnTo>
                <a:lnTo>
                  <a:pt x="1480947" y="264795"/>
                </a:lnTo>
                <a:lnTo>
                  <a:pt x="1518416" y="255613"/>
                </a:lnTo>
                <a:lnTo>
                  <a:pt x="1478937" y="255613"/>
                </a:lnTo>
                <a:lnTo>
                  <a:pt x="1482707" y="254674"/>
                </a:lnTo>
                <a:close/>
              </a:path>
              <a:path extrusionOk="0" h="638175" w="1930400">
                <a:moveTo>
                  <a:pt x="1922706" y="35433"/>
                </a:moveTo>
                <a:lnTo>
                  <a:pt x="1912492" y="35433"/>
                </a:lnTo>
                <a:lnTo>
                  <a:pt x="1912215" y="35737"/>
                </a:lnTo>
                <a:lnTo>
                  <a:pt x="1911684" y="37049"/>
                </a:lnTo>
                <a:lnTo>
                  <a:pt x="1908936" y="42545"/>
                </a:lnTo>
                <a:lnTo>
                  <a:pt x="1879947" y="80137"/>
                </a:lnTo>
                <a:lnTo>
                  <a:pt x="1840102" y="113284"/>
                </a:lnTo>
                <a:lnTo>
                  <a:pt x="1796631" y="140814"/>
                </a:lnTo>
                <a:lnTo>
                  <a:pt x="1746123" y="166878"/>
                </a:lnTo>
                <a:lnTo>
                  <a:pt x="1688210" y="191643"/>
                </a:lnTo>
                <a:lnTo>
                  <a:pt x="1623822" y="214884"/>
                </a:lnTo>
                <a:lnTo>
                  <a:pt x="1552588" y="236680"/>
                </a:lnTo>
                <a:lnTo>
                  <a:pt x="1478937" y="255613"/>
                </a:lnTo>
                <a:lnTo>
                  <a:pt x="1518489" y="255613"/>
                </a:lnTo>
                <a:lnTo>
                  <a:pt x="1556384" y="245491"/>
                </a:lnTo>
                <a:lnTo>
                  <a:pt x="1626742" y="224028"/>
                </a:lnTo>
                <a:lnTo>
                  <a:pt x="1691512" y="200533"/>
                </a:lnTo>
                <a:lnTo>
                  <a:pt x="1750186" y="175514"/>
                </a:lnTo>
                <a:lnTo>
                  <a:pt x="1801622" y="148971"/>
                </a:lnTo>
                <a:lnTo>
                  <a:pt x="1845563" y="121158"/>
                </a:lnTo>
                <a:lnTo>
                  <a:pt x="1881124" y="92329"/>
                </a:lnTo>
                <a:lnTo>
                  <a:pt x="1907666" y="62357"/>
                </a:lnTo>
                <a:lnTo>
                  <a:pt x="1921002" y="39497"/>
                </a:lnTo>
                <a:lnTo>
                  <a:pt x="1922706" y="35433"/>
                </a:lnTo>
                <a:close/>
              </a:path>
              <a:path extrusionOk="0" h="638175" w="1930400">
                <a:moveTo>
                  <a:pt x="1915818" y="26834"/>
                </a:moveTo>
                <a:lnTo>
                  <a:pt x="1912338" y="35433"/>
                </a:lnTo>
                <a:lnTo>
                  <a:pt x="1912215" y="35737"/>
                </a:lnTo>
                <a:lnTo>
                  <a:pt x="1912492" y="35433"/>
                </a:lnTo>
                <a:lnTo>
                  <a:pt x="1922706" y="35433"/>
                </a:lnTo>
                <a:lnTo>
                  <a:pt x="1924303" y="31623"/>
                </a:lnTo>
                <a:lnTo>
                  <a:pt x="1925253" y="28575"/>
                </a:lnTo>
                <a:lnTo>
                  <a:pt x="1915286" y="28575"/>
                </a:lnTo>
                <a:lnTo>
                  <a:pt x="1915818" y="26834"/>
                </a:lnTo>
                <a:close/>
              </a:path>
              <a:path extrusionOk="0" h="638175" w="1930400">
                <a:moveTo>
                  <a:pt x="1920494" y="0"/>
                </a:moveTo>
                <a:lnTo>
                  <a:pt x="1920132" y="6979"/>
                </a:lnTo>
                <a:lnTo>
                  <a:pt x="1920070" y="8128"/>
                </a:lnTo>
                <a:lnTo>
                  <a:pt x="1919156" y="14086"/>
                </a:lnTo>
                <a:lnTo>
                  <a:pt x="1919034" y="14885"/>
                </a:lnTo>
                <a:lnTo>
                  <a:pt x="1917539" y="21074"/>
                </a:lnTo>
                <a:lnTo>
                  <a:pt x="1917445" y="21466"/>
                </a:lnTo>
                <a:lnTo>
                  <a:pt x="1915393" y="28226"/>
                </a:lnTo>
                <a:lnTo>
                  <a:pt x="1915286" y="28575"/>
                </a:lnTo>
                <a:lnTo>
                  <a:pt x="1925253" y="28575"/>
                </a:lnTo>
                <a:lnTo>
                  <a:pt x="1926716" y="23876"/>
                </a:lnTo>
                <a:lnTo>
                  <a:pt x="1928495" y="16002"/>
                </a:lnTo>
                <a:lnTo>
                  <a:pt x="1929637" y="8128"/>
                </a:lnTo>
                <a:lnTo>
                  <a:pt x="1930019" y="381"/>
                </a:lnTo>
                <a:lnTo>
                  <a:pt x="19204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4" name="Google Shape;4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625" y="2470722"/>
            <a:ext cx="3937251" cy="4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40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-4572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From recurrence (RNN) to attention-based NLP models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Introducing the Transformer model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000000"/>
                </a:solidFill>
              </a:rPr>
              <a:t>Great results with Transformers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Drawbacks and variants of Transformers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type="ctrTitle"/>
          </p:nvPr>
        </p:nvSpPr>
        <p:spPr>
          <a:xfrm>
            <a:off x="485457" y="165036"/>
            <a:ext cx="579437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07" name="Google Shape;507;p41"/>
          <p:cNvSpPr txBox="1"/>
          <p:nvPr/>
        </p:nvSpPr>
        <p:spPr>
          <a:xfrm>
            <a:off x="2225675" y="5701903"/>
            <a:ext cx="6686550" cy="64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 just better Machine	Also more efficient to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Translation BLEU scores	train!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485457" y="975677"/>
            <a:ext cx="7706359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First, Machine Translation from the original Transformers paper!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1"/>
          <p:cNvGrpSpPr/>
          <p:nvPr/>
        </p:nvGrpSpPr>
        <p:grpSpPr>
          <a:xfrm>
            <a:off x="538162" y="4651794"/>
            <a:ext cx="10925239" cy="1800225"/>
            <a:chOff x="538162" y="4651794"/>
            <a:chExt cx="10925239" cy="1800225"/>
          </a:xfrm>
        </p:grpSpPr>
        <p:sp>
          <p:nvSpPr>
            <p:cNvPr id="510" name="Google Shape;510;p41"/>
            <p:cNvSpPr/>
            <p:nvPr/>
          </p:nvSpPr>
          <p:spPr>
            <a:xfrm>
              <a:off x="538162" y="4651794"/>
              <a:ext cx="10896600" cy="1800225"/>
            </a:xfrm>
            <a:custGeom>
              <a:rect b="b" l="l" r="r" t="t"/>
              <a:pathLst>
                <a:path extrusionOk="0" h="1800225" w="10896600">
                  <a:moveTo>
                    <a:pt x="10896600" y="0"/>
                  </a:moveTo>
                  <a:lnTo>
                    <a:pt x="0" y="0"/>
                  </a:lnTo>
                  <a:lnTo>
                    <a:pt x="0" y="1799716"/>
                  </a:lnTo>
                  <a:lnTo>
                    <a:pt x="10896600" y="1799716"/>
                  </a:lnTo>
                  <a:lnTo>
                    <a:pt x="10896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38162" y="4651794"/>
              <a:ext cx="10896600" cy="1800225"/>
            </a:xfrm>
            <a:custGeom>
              <a:rect b="b" l="l" r="r" t="t"/>
              <a:pathLst>
                <a:path extrusionOk="0" h="1800225" w="10896600">
                  <a:moveTo>
                    <a:pt x="0" y="1799716"/>
                  </a:moveTo>
                  <a:lnTo>
                    <a:pt x="10896600" y="1799716"/>
                  </a:lnTo>
                  <a:lnTo>
                    <a:pt x="10896600" y="0"/>
                  </a:lnTo>
                  <a:lnTo>
                    <a:pt x="0" y="0"/>
                  </a:lnTo>
                  <a:lnTo>
                    <a:pt x="0" y="1799716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8082026" y="4699317"/>
              <a:ext cx="3381375" cy="1638300"/>
            </a:xfrm>
            <a:custGeom>
              <a:rect b="b" l="l" r="r" t="t"/>
              <a:pathLst>
                <a:path extrusionOk="0" h="1638300" w="3381375">
                  <a:moveTo>
                    <a:pt x="3381375" y="0"/>
                  </a:moveTo>
                  <a:lnTo>
                    <a:pt x="0" y="0"/>
                  </a:lnTo>
                  <a:lnTo>
                    <a:pt x="0" y="1637919"/>
                  </a:lnTo>
                  <a:lnTo>
                    <a:pt x="3381375" y="1637919"/>
                  </a:lnTo>
                  <a:lnTo>
                    <a:pt x="3381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8082026" y="4699317"/>
              <a:ext cx="3381375" cy="1638300"/>
            </a:xfrm>
            <a:custGeom>
              <a:rect b="b" l="l" r="r" t="t"/>
              <a:pathLst>
                <a:path extrusionOk="0" h="1638300" w="3381375">
                  <a:moveTo>
                    <a:pt x="0" y="1637919"/>
                  </a:moveTo>
                  <a:lnTo>
                    <a:pt x="3381375" y="1637919"/>
                  </a:lnTo>
                  <a:lnTo>
                    <a:pt x="3381375" y="0"/>
                  </a:lnTo>
                  <a:lnTo>
                    <a:pt x="0" y="0"/>
                  </a:lnTo>
                  <a:lnTo>
                    <a:pt x="0" y="1637919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5872098" y="5327853"/>
              <a:ext cx="5219700" cy="952500"/>
            </a:xfrm>
            <a:custGeom>
              <a:rect b="b" l="l" r="r" t="t"/>
              <a:pathLst>
                <a:path extrusionOk="0" h="952500" w="5219700">
                  <a:moveTo>
                    <a:pt x="5219700" y="0"/>
                  </a:moveTo>
                  <a:lnTo>
                    <a:pt x="0" y="0"/>
                  </a:lnTo>
                  <a:lnTo>
                    <a:pt x="0" y="952246"/>
                  </a:lnTo>
                  <a:lnTo>
                    <a:pt x="5219700" y="952246"/>
                  </a:lnTo>
                  <a:lnTo>
                    <a:pt x="5219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5872098" y="5327853"/>
              <a:ext cx="5219700" cy="952500"/>
            </a:xfrm>
            <a:custGeom>
              <a:rect b="b" l="l" r="r" t="t"/>
              <a:pathLst>
                <a:path extrusionOk="0" h="952500" w="5219700">
                  <a:moveTo>
                    <a:pt x="0" y="952246"/>
                  </a:moveTo>
                  <a:lnTo>
                    <a:pt x="5219700" y="952246"/>
                  </a:lnTo>
                  <a:lnTo>
                    <a:pt x="5219700" y="0"/>
                  </a:lnTo>
                  <a:lnTo>
                    <a:pt x="0" y="0"/>
                  </a:lnTo>
                  <a:lnTo>
                    <a:pt x="0" y="952246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1"/>
          <p:cNvSpPr txBox="1"/>
          <p:nvPr/>
        </p:nvSpPr>
        <p:spPr>
          <a:xfrm>
            <a:off x="9383014" y="6428978"/>
            <a:ext cx="2569210" cy="32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[Vaswani et al., 2017]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763905" y="6480730"/>
            <a:ext cx="6042025" cy="28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[Test sets: WMT 2014 English-German and English-French]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48" y="1626298"/>
            <a:ext cx="9630143" cy="407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5648578" y="4809553"/>
            <a:ext cx="3737610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Transformers all the way down.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485457" y="975677"/>
            <a:ext cx="3412490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Next, document generation!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42"/>
          <p:cNvGrpSpPr/>
          <p:nvPr/>
        </p:nvGrpSpPr>
        <p:grpSpPr>
          <a:xfrm>
            <a:off x="991019" y="1780667"/>
            <a:ext cx="9638881" cy="2956051"/>
            <a:chOff x="991019" y="1780667"/>
            <a:chExt cx="9638881" cy="2956051"/>
          </a:xfrm>
        </p:grpSpPr>
        <p:pic>
          <p:nvPicPr>
            <p:cNvPr id="528" name="Google Shape;52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85950" y="1780667"/>
              <a:ext cx="8743950" cy="23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2"/>
            <p:cNvSpPr/>
            <p:nvPr/>
          </p:nvSpPr>
          <p:spPr>
            <a:xfrm>
              <a:off x="991019" y="2642488"/>
              <a:ext cx="6405880" cy="2094230"/>
            </a:xfrm>
            <a:custGeom>
              <a:rect b="b" l="l" r="r" t="t"/>
              <a:pathLst>
                <a:path extrusionOk="0" h="2094229" w="6405880">
                  <a:moveTo>
                    <a:pt x="896708" y="85090"/>
                  </a:moveTo>
                  <a:lnTo>
                    <a:pt x="895489" y="56007"/>
                  </a:lnTo>
                  <a:lnTo>
                    <a:pt x="893152" y="0"/>
                  </a:lnTo>
                  <a:lnTo>
                    <a:pt x="827112" y="53848"/>
                  </a:lnTo>
                  <a:lnTo>
                    <a:pt x="857605" y="67551"/>
                  </a:lnTo>
                  <a:lnTo>
                    <a:pt x="0" y="1973834"/>
                  </a:lnTo>
                  <a:lnTo>
                    <a:pt x="8686" y="1977771"/>
                  </a:lnTo>
                  <a:lnTo>
                    <a:pt x="866216" y="71412"/>
                  </a:lnTo>
                  <a:lnTo>
                    <a:pt x="896708" y="85090"/>
                  </a:lnTo>
                  <a:close/>
                </a:path>
                <a:path extrusionOk="0" h="2094229" w="6405880">
                  <a:moveTo>
                    <a:pt x="6405334" y="1552194"/>
                  </a:moveTo>
                  <a:lnTo>
                    <a:pt x="6322911" y="1574038"/>
                  </a:lnTo>
                  <a:lnTo>
                    <a:pt x="6344996" y="1599082"/>
                  </a:lnTo>
                  <a:lnTo>
                    <a:pt x="5792432" y="2086610"/>
                  </a:lnTo>
                  <a:lnTo>
                    <a:pt x="5798655" y="2093722"/>
                  </a:lnTo>
                  <a:lnTo>
                    <a:pt x="6351308" y="1606232"/>
                  </a:lnTo>
                  <a:lnTo>
                    <a:pt x="6373330" y="1631188"/>
                  </a:lnTo>
                  <a:lnTo>
                    <a:pt x="6389738" y="1590675"/>
                  </a:lnTo>
                  <a:lnTo>
                    <a:pt x="6405334" y="1552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42"/>
          <p:cNvSpPr txBox="1"/>
          <p:nvPr/>
        </p:nvSpPr>
        <p:spPr>
          <a:xfrm>
            <a:off x="337184" y="4716462"/>
            <a:ext cx="202120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old standard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7857743" y="6428978"/>
            <a:ext cx="4075429" cy="32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Liu et al., 2018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]; WikiSum dataset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38" name="Google Shape;538;p43"/>
          <p:cNvSpPr txBox="1"/>
          <p:nvPr/>
        </p:nvSpPr>
        <p:spPr>
          <a:xfrm>
            <a:off x="9383014" y="6355079"/>
            <a:ext cx="1936114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Liu et al., 2018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346075" y="975677"/>
            <a:ext cx="10243185" cy="249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517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Before too long, most Transformers results also included </a:t>
            </a:r>
            <a:r>
              <a:rPr b="1"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pretraining</a:t>
            </a: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, a method we’ll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go over next.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rtl="0" algn="l">
              <a:lnSpc>
                <a:spcPct val="118695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Transformers’ parallelizability allows for efficient pretraining, and have made them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rtl="0" algn="l">
              <a:lnSpc>
                <a:spcPct val="11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the de-facto standard.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1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On this popular aggregate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benchmark, for example: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742450"/>
            <a:ext cx="7772400" cy="306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875" y="3780459"/>
            <a:ext cx="2533650" cy="67609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3"/>
          <p:cNvSpPr txBox="1"/>
          <p:nvPr/>
        </p:nvSpPr>
        <p:spPr>
          <a:xfrm>
            <a:off x="601980" y="4739576"/>
            <a:ext cx="229362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508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top models are Transformer (and pretraining)-based.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485457" y="6112274"/>
            <a:ext cx="6373495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565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More results Thursday when we discuss pretraining.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39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/>
        </p:nvSpPr>
        <p:spPr>
          <a:xfrm>
            <a:off x="900837" y="1071042"/>
            <a:ext cx="8531100" cy="24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Training instabilities (Pre vs Post norm)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Quadratic compute in self-attention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Computing all pairs of interactions means our computation grows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quadratically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with the sequence length!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For recurrent models, it only grew linearly!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4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would we like to fix about the Transformer?</a:t>
            </a:r>
            <a:endParaRPr/>
          </a:p>
        </p:txBody>
      </p:sp>
      <p:pic>
        <p:nvPicPr>
          <p:cNvPr id="551" name="Google Shape;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13" y="3704001"/>
            <a:ext cx="10432976" cy="24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/>
        </p:nvSpPr>
        <p:spPr>
          <a:xfrm>
            <a:off x="1081762" y="1186595"/>
            <a:ext cx="92127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One of the benefits of self-attention over recurrence was that it’s highly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parallelizable.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93700" marR="55880" rtl="0" algn="l">
              <a:lnSpc>
                <a:spcPct val="100600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However, its total number of operations grows as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𝑂 (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𝑑)	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where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𝑛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is the sequence length, and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𝑑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is the dimensionality.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5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Quadratic computation as a function of sequence length</a:t>
            </a:r>
            <a:endParaRPr/>
          </a:p>
        </p:txBody>
      </p:sp>
      <p:sp>
        <p:nvSpPr>
          <p:cNvPr id="558" name="Google Shape;558;p45"/>
          <p:cNvSpPr/>
          <p:nvPr/>
        </p:nvSpPr>
        <p:spPr>
          <a:xfrm>
            <a:off x="5467350" y="2971038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04"/>
                </a:lnTo>
                <a:lnTo>
                  <a:pt x="20645" y="1105046"/>
                </a:lnTo>
                <a:lnTo>
                  <a:pt x="44626" y="1142752"/>
                </a:lnTo>
                <a:lnTo>
                  <a:pt x="76090" y="1174202"/>
                </a:lnTo>
                <a:lnTo>
                  <a:pt x="113818" y="1198176"/>
                </a:lnTo>
                <a:lnTo>
                  <a:pt x="156594" y="1213455"/>
                </a:lnTo>
                <a:lnTo>
                  <a:pt x="203200" y="1218819"/>
                </a:lnTo>
                <a:lnTo>
                  <a:pt x="1120775" y="1218819"/>
                </a:lnTo>
                <a:lnTo>
                  <a:pt x="1167380" y="1213455"/>
                </a:lnTo>
                <a:lnTo>
                  <a:pt x="1210156" y="1198176"/>
                </a:lnTo>
                <a:lnTo>
                  <a:pt x="1247884" y="1174202"/>
                </a:lnTo>
                <a:lnTo>
                  <a:pt x="1279348" y="1142752"/>
                </a:lnTo>
                <a:lnTo>
                  <a:pt x="1303329" y="1105046"/>
                </a:lnTo>
                <a:lnTo>
                  <a:pt x="1318610" y="1062304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5"/>
          <p:cNvSpPr txBox="1"/>
          <p:nvPr/>
        </p:nvSpPr>
        <p:spPr>
          <a:xfrm>
            <a:off x="5113401" y="3207130"/>
            <a:ext cx="1607185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aseline="30000" lang="en-US" sz="225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aseline="30000" sz="22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6875526" y="381793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7378065" y="3791902"/>
            <a:ext cx="47561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 Math"/>
                <a:ea typeface="Cambria Math"/>
                <a:cs typeface="Cambria Math"/>
                <a:sym typeface="Cambria Math"/>
              </a:rPr>
              <a:t>𝑛×𝑛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8892031" y="3752469"/>
            <a:ext cx="530860" cy="212090"/>
          </a:xfrm>
          <a:custGeom>
            <a:rect b="b" l="l" r="r" t="t"/>
            <a:pathLst>
              <a:path extrusionOk="0" h="212089" w="530859">
                <a:moveTo>
                  <a:pt x="463042" y="0"/>
                </a:moveTo>
                <a:lnTo>
                  <a:pt x="460121" y="8635"/>
                </a:lnTo>
                <a:lnTo>
                  <a:pt x="472334" y="13946"/>
                </a:lnTo>
                <a:lnTo>
                  <a:pt x="482869" y="21304"/>
                </a:lnTo>
                <a:lnTo>
                  <a:pt x="504283" y="55429"/>
                </a:lnTo>
                <a:lnTo>
                  <a:pt x="510483" y="86483"/>
                </a:lnTo>
                <a:lnTo>
                  <a:pt x="510518" y="86723"/>
                </a:lnTo>
                <a:lnTo>
                  <a:pt x="508158" y="140398"/>
                </a:lnTo>
                <a:lnTo>
                  <a:pt x="491628" y="180784"/>
                </a:lnTo>
                <a:lnTo>
                  <a:pt x="460375" y="203072"/>
                </a:lnTo>
                <a:lnTo>
                  <a:pt x="463042" y="211708"/>
                </a:lnTo>
                <a:lnTo>
                  <a:pt x="503564" y="187705"/>
                </a:lnTo>
                <a:lnTo>
                  <a:pt x="526240" y="143287"/>
                </a:lnTo>
                <a:lnTo>
                  <a:pt x="530606" y="105917"/>
                </a:lnTo>
                <a:lnTo>
                  <a:pt x="529526" y="86723"/>
                </a:lnTo>
                <a:lnTo>
                  <a:pt x="513207" y="37083"/>
                </a:lnTo>
                <a:lnTo>
                  <a:pt x="478452" y="5526"/>
                </a:lnTo>
                <a:lnTo>
                  <a:pt x="463042" y="0"/>
                </a:lnTo>
                <a:close/>
              </a:path>
              <a:path extrusionOk="0" h="212089" w="530859">
                <a:moveTo>
                  <a:pt x="67437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63" y="104774"/>
                </a:lnTo>
                <a:lnTo>
                  <a:pt x="0" y="105917"/>
                </a:lnTo>
                <a:lnTo>
                  <a:pt x="9751" y="159746"/>
                </a:lnTo>
                <a:lnTo>
                  <a:pt x="38608" y="198183"/>
                </a:lnTo>
                <a:lnTo>
                  <a:pt x="67437" y="211708"/>
                </a:lnTo>
                <a:lnTo>
                  <a:pt x="70103" y="203072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51" y="105917"/>
                </a:lnTo>
                <a:lnTo>
                  <a:pt x="19303" y="104774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946"/>
                </a:lnTo>
                <a:lnTo>
                  <a:pt x="70485" y="8635"/>
                </a:lnTo>
                <a:lnTo>
                  <a:pt x="67437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 txBox="1"/>
          <p:nvPr/>
        </p:nvSpPr>
        <p:spPr>
          <a:xfrm>
            <a:off x="8576056" y="3134423"/>
            <a:ext cx="1987550" cy="8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38100" marR="304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Need to compute all pairs of interactions!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4287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𝑂 𝑛</a:t>
            </a:r>
            <a:r>
              <a:rPr baseline="30000" lang="en-US" sz="2025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1800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4" name="Google Shape;564;p45"/>
          <p:cNvSpPr/>
          <p:nvPr/>
        </p:nvSpPr>
        <p:spPr>
          <a:xfrm>
            <a:off x="3756850" y="3263560"/>
            <a:ext cx="1209675" cy="542925"/>
          </a:xfrm>
          <a:custGeom>
            <a:rect b="b" l="l" r="r" t="t"/>
            <a:pathLst>
              <a:path extrusionOk="0" h="542925" w="1209675">
                <a:moveTo>
                  <a:pt x="1119124" y="0"/>
                </a:moveTo>
                <a:lnTo>
                  <a:pt x="90550" y="0"/>
                </a:lnTo>
                <a:lnTo>
                  <a:pt x="55292" y="7092"/>
                </a:lnTo>
                <a:lnTo>
                  <a:pt x="26511" y="26447"/>
                </a:lnTo>
                <a:lnTo>
                  <a:pt x="7112" y="55185"/>
                </a:lnTo>
                <a:lnTo>
                  <a:pt x="0" y="90424"/>
                </a:lnTo>
                <a:lnTo>
                  <a:pt x="0" y="452246"/>
                </a:lnTo>
                <a:lnTo>
                  <a:pt x="7112" y="487431"/>
                </a:lnTo>
                <a:lnTo>
                  <a:pt x="26511" y="516175"/>
                </a:lnTo>
                <a:lnTo>
                  <a:pt x="55292" y="535560"/>
                </a:lnTo>
                <a:lnTo>
                  <a:pt x="90550" y="542670"/>
                </a:lnTo>
                <a:lnTo>
                  <a:pt x="1119124" y="542670"/>
                </a:lnTo>
                <a:lnTo>
                  <a:pt x="1154382" y="535560"/>
                </a:lnTo>
                <a:lnTo>
                  <a:pt x="1183163" y="516175"/>
                </a:lnTo>
                <a:lnTo>
                  <a:pt x="1202563" y="487431"/>
                </a:lnTo>
                <a:lnTo>
                  <a:pt x="1209675" y="452246"/>
                </a:lnTo>
                <a:lnTo>
                  <a:pt x="1209675" y="90424"/>
                </a:lnTo>
                <a:lnTo>
                  <a:pt x="1202563" y="55185"/>
                </a:lnTo>
                <a:lnTo>
                  <a:pt x="1183163" y="26447"/>
                </a:lnTo>
                <a:lnTo>
                  <a:pt x="1154382" y="7092"/>
                </a:lnTo>
                <a:lnTo>
                  <a:pt x="1119124" y="0"/>
                </a:lnTo>
                <a:close/>
              </a:path>
            </a:pathLst>
          </a:custGeom>
          <a:solidFill>
            <a:srgbClr val="DBA2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4040142" y="3134423"/>
            <a:ext cx="774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𝐾</a:t>
            </a:r>
            <a:r>
              <a:rPr lang="en-US" sz="1500"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-US" sz="1500"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3076575" y="297103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597"/>
                </a:lnTo>
                <a:lnTo>
                  <a:pt x="26019" y="1192815"/>
                </a:lnTo>
                <a:lnTo>
                  <a:pt x="54274" y="1211841"/>
                </a:lnTo>
                <a:lnTo>
                  <a:pt x="88900" y="1218819"/>
                </a:lnTo>
                <a:lnTo>
                  <a:pt x="444500" y="1218819"/>
                </a:lnTo>
                <a:lnTo>
                  <a:pt x="479125" y="1211841"/>
                </a:lnTo>
                <a:lnTo>
                  <a:pt x="507380" y="1192815"/>
                </a:lnTo>
                <a:lnTo>
                  <a:pt x="526420" y="116459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B6D2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 txBox="1"/>
          <p:nvPr/>
        </p:nvSpPr>
        <p:spPr>
          <a:xfrm>
            <a:off x="3171189" y="3396297"/>
            <a:ext cx="35750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 Math"/>
                <a:ea typeface="Cambria Math"/>
                <a:cs typeface="Cambria Math"/>
                <a:sym typeface="Cambria Math"/>
              </a:rPr>
              <a:t>𝑋𝑄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" name="Google Shape;568;p45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1016317" y="4401121"/>
            <a:ext cx="10113645" cy="1703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-3429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Think of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𝑑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as around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𝟏, 𝟎𝟎𝟎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(though for large language models it’s much larger!).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23265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So, for a single (shortish) sentence,	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𝑛 ≤ 30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≤ 𝟗𝟎𝟎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23265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practice, we set a bound like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𝑛 = 512.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7965" lvl="1" marL="723265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But what if we’d like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𝒏 ≥ 𝟓𝟎, 𝟎𝟎𝟎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For example, to work on long documents?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/>
          <p:nvPr/>
        </p:nvSpPr>
        <p:spPr>
          <a:xfrm>
            <a:off x="1090612" y="1161732"/>
            <a:ext cx="10274300" cy="199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43535" lvl="0" marL="355600" marR="9017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As Transformers grow larger, a larger and larger percent of compute is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outside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self-attention portion, despite the quadratic cost.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practice,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production Transformer language models use quadratic cost attention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cheaper methods tend not to work as well at scale.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Systems optimizations work well (Flash attention – Jun 2022)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we even need to remove the quadratic cost of attention?</a:t>
            </a:r>
            <a:endParaRPr/>
          </a:p>
        </p:txBody>
      </p:sp>
      <p:pic>
        <p:nvPicPr>
          <p:cNvPr id="576" name="Google Shape;5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263" y="3566035"/>
            <a:ext cx="6167743" cy="30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Do Transformer Modifications Transfer?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7"/>
          <p:cNvSpPr txBox="1"/>
          <p:nvPr/>
        </p:nvSpPr>
        <p:spPr>
          <a:xfrm>
            <a:off x="485457" y="1158303"/>
            <a:ext cx="9688830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2900" lvl="0" marL="35496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"Surprisingly, we find that most modifications do not meaningfully improve performance."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032" y="3085301"/>
            <a:ext cx="5720149" cy="15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699" y="2224401"/>
            <a:ext cx="3019250" cy="4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building block we need: </a:t>
            </a:r>
            <a:r>
              <a:rPr b="1" i="1" lang="en-US" sz="3200"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472757" y="1158303"/>
            <a:ext cx="1110678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we talked about –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Cross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attention: paying attention to the input x to generate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2" name="Google Shape;82;p12"/>
          <p:cNvSpPr txBox="1"/>
          <p:nvPr/>
        </p:nvSpPr>
        <p:spPr>
          <a:xfrm rot="-5400000">
            <a:off x="4119340" y="3696391"/>
            <a:ext cx="321945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4818379" y="4692269"/>
            <a:ext cx="895350" cy="12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4619625" y="4532757"/>
            <a:ext cx="1266825" cy="133350"/>
          </a:xfrm>
          <a:custGeom>
            <a:rect b="b" l="l" r="r" t="t"/>
            <a:pathLst>
              <a:path extrusionOk="0" h="133350" w="1266825">
                <a:moveTo>
                  <a:pt x="1266825" y="0"/>
                </a:moveTo>
                <a:lnTo>
                  <a:pt x="1262723" y="25955"/>
                </a:lnTo>
                <a:lnTo>
                  <a:pt x="1251537" y="47148"/>
                </a:lnTo>
                <a:lnTo>
                  <a:pt x="1234946" y="61436"/>
                </a:lnTo>
                <a:lnTo>
                  <a:pt x="1214627" y="66675"/>
                </a:lnTo>
                <a:lnTo>
                  <a:pt x="685546" y="66675"/>
                </a:lnTo>
                <a:lnTo>
                  <a:pt x="665227" y="71911"/>
                </a:lnTo>
                <a:lnTo>
                  <a:pt x="648636" y="86185"/>
                </a:lnTo>
                <a:lnTo>
                  <a:pt x="637450" y="107340"/>
                </a:lnTo>
                <a:lnTo>
                  <a:pt x="633349" y="133223"/>
                </a:lnTo>
                <a:lnTo>
                  <a:pt x="629267" y="107340"/>
                </a:lnTo>
                <a:lnTo>
                  <a:pt x="618124" y="86185"/>
                </a:lnTo>
                <a:lnTo>
                  <a:pt x="601577" y="71911"/>
                </a:lnTo>
                <a:lnTo>
                  <a:pt x="581278" y="66675"/>
                </a:lnTo>
                <a:lnTo>
                  <a:pt x="52197" y="66675"/>
                </a:lnTo>
                <a:lnTo>
                  <a:pt x="31878" y="61436"/>
                </a:lnTo>
                <a:lnTo>
                  <a:pt x="15287" y="47148"/>
                </a:lnTo>
                <a:lnTo>
                  <a:pt x="4101" y="25955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4438650" y="3599560"/>
            <a:ext cx="95250" cy="409575"/>
          </a:xfrm>
          <a:custGeom>
            <a:rect b="b" l="l" r="r" t="t"/>
            <a:pathLst>
              <a:path extrusionOk="0" h="409575" w="95250">
                <a:moveTo>
                  <a:pt x="95250" y="409447"/>
                </a:moveTo>
                <a:lnTo>
                  <a:pt x="76717" y="406507"/>
                </a:lnTo>
                <a:lnTo>
                  <a:pt x="61579" y="398494"/>
                </a:lnTo>
                <a:lnTo>
                  <a:pt x="51369" y="386623"/>
                </a:lnTo>
                <a:lnTo>
                  <a:pt x="47625" y="372109"/>
                </a:lnTo>
                <a:lnTo>
                  <a:pt x="47625" y="241934"/>
                </a:lnTo>
                <a:lnTo>
                  <a:pt x="43880" y="227441"/>
                </a:lnTo>
                <a:lnTo>
                  <a:pt x="33670" y="215614"/>
                </a:lnTo>
                <a:lnTo>
                  <a:pt x="18532" y="207644"/>
                </a:lnTo>
                <a:lnTo>
                  <a:pt x="0" y="204724"/>
                </a:lnTo>
                <a:lnTo>
                  <a:pt x="18532" y="201783"/>
                </a:lnTo>
                <a:lnTo>
                  <a:pt x="33670" y="193770"/>
                </a:lnTo>
                <a:lnTo>
                  <a:pt x="43880" y="181899"/>
                </a:lnTo>
                <a:lnTo>
                  <a:pt x="47625" y="167386"/>
                </a:lnTo>
                <a:lnTo>
                  <a:pt x="47625" y="37211"/>
                </a:lnTo>
                <a:lnTo>
                  <a:pt x="51369" y="22717"/>
                </a:lnTo>
                <a:lnTo>
                  <a:pt x="61579" y="10890"/>
                </a:lnTo>
                <a:lnTo>
                  <a:pt x="76717" y="2920"/>
                </a:lnTo>
                <a:lnTo>
                  <a:pt x="95250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6156578" y="4350384"/>
            <a:ext cx="29210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4694809" y="4355083"/>
            <a:ext cx="29210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il	a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121300" y="4355083"/>
            <a:ext cx="43434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m’  entarté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2"/>
          <p:cNvGrpSpPr/>
          <p:nvPr/>
        </p:nvGrpSpPr>
        <p:grpSpPr>
          <a:xfrm>
            <a:off x="4619622" y="1942589"/>
            <a:ext cx="2633348" cy="2381506"/>
            <a:chOff x="4619622" y="1942589"/>
            <a:chExt cx="2633348" cy="2381506"/>
          </a:xfrm>
        </p:grpSpPr>
        <p:pic>
          <p:nvPicPr>
            <p:cNvPr id="90" name="Google Shape;90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9622" y="3189983"/>
              <a:ext cx="2628648" cy="1134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2"/>
            <p:cNvSpPr/>
            <p:nvPr/>
          </p:nvSpPr>
          <p:spPr>
            <a:xfrm>
              <a:off x="4724400" y="3205352"/>
              <a:ext cx="2528570" cy="399415"/>
            </a:xfrm>
            <a:custGeom>
              <a:rect b="b" l="l" r="r" t="t"/>
              <a:pathLst>
                <a:path extrusionOk="0" h="399414" w="2528570">
                  <a:moveTo>
                    <a:pt x="2528062" y="380619"/>
                  </a:moveTo>
                  <a:lnTo>
                    <a:pt x="1549971" y="226669"/>
                  </a:lnTo>
                  <a:lnTo>
                    <a:pt x="1549971" y="245922"/>
                  </a:lnTo>
                  <a:lnTo>
                    <a:pt x="400418" y="87414"/>
                  </a:lnTo>
                  <a:lnTo>
                    <a:pt x="366268" y="59588"/>
                  </a:lnTo>
                  <a:lnTo>
                    <a:pt x="1549971" y="245922"/>
                  </a:lnTo>
                  <a:lnTo>
                    <a:pt x="1549971" y="226669"/>
                  </a:lnTo>
                  <a:lnTo>
                    <a:pt x="369265" y="40805"/>
                  </a:lnTo>
                  <a:lnTo>
                    <a:pt x="383374" y="35306"/>
                  </a:lnTo>
                  <a:lnTo>
                    <a:pt x="423545" y="19685"/>
                  </a:lnTo>
                  <a:lnTo>
                    <a:pt x="425958" y="14097"/>
                  </a:lnTo>
                  <a:lnTo>
                    <a:pt x="424053" y="9271"/>
                  </a:lnTo>
                  <a:lnTo>
                    <a:pt x="422148" y="4318"/>
                  </a:lnTo>
                  <a:lnTo>
                    <a:pt x="416560" y="1905"/>
                  </a:lnTo>
                  <a:lnTo>
                    <a:pt x="314325" y="41783"/>
                  </a:lnTo>
                  <a:lnTo>
                    <a:pt x="364058" y="82397"/>
                  </a:lnTo>
                  <a:lnTo>
                    <a:pt x="54952" y="39763"/>
                  </a:lnTo>
                  <a:lnTo>
                    <a:pt x="66649" y="34925"/>
                  </a:lnTo>
                  <a:lnTo>
                    <a:pt x="108712" y="17526"/>
                  </a:lnTo>
                  <a:lnTo>
                    <a:pt x="111125" y="12065"/>
                  </a:lnTo>
                  <a:lnTo>
                    <a:pt x="109093" y="7112"/>
                  </a:lnTo>
                  <a:lnTo>
                    <a:pt x="107061" y="2286"/>
                  </a:lnTo>
                  <a:lnTo>
                    <a:pt x="101473" y="0"/>
                  </a:lnTo>
                  <a:lnTo>
                    <a:pt x="0" y="41783"/>
                  </a:lnTo>
                  <a:lnTo>
                    <a:pt x="82296" y="106299"/>
                  </a:lnTo>
                  <a:lnTo>
                    <a:pt x="86360" y="109601"/>
                  </a:lnTo>
                  <a:lnTo>
                    <a:pt x="92329" y="108839"/>
                  </a:lnTo>
                  <a:lnTo>
                    <a:pt x="95631" y="104775"/>
                  </a:lnTo>
                  <a:lnTo>
                    <a:pt x="98806" y="100584"/>
                  </a:lnTo>
                  <a:lnTo>
                    <a:pt x="98171" y="94615"/>
                  </a:lnTo>
                  <a:lnTo>
                    <a:pt x="52260" y="58674"/>
                  </a:lnTo>
                  <a:lnTo>
                    <a:pt x="392468" y="105587"/>
                  </a:lnTo>
                  <a:lnTo>
                    <a:pt x="399415" y="111252"/>
                  </a:lnTo>
                  <a:lnTo>
                    <a:pt x="405384" y="110617"/>
                  </a:lnTo>
                  <a:lnTo>
                    <a:pt x="407758" y="107696"/>
                  </a:lnTo>
                  <a:lnTo>
                    <a:pt x="2523490" y="399415"/>
                  </a:lnTo>
                  <a:lnTo>
                    <a:pt x="2523515" y="399161"/>
                  </a:lnTo>
                  <a:lnTo>
                    <a:pt x="2525141" y="399415"/>
                  </a:lnTo>
                  <a:lnTo>
                    <a:pt x="2528062" y="380619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9624" y="1942589"/>
              <a:ext cx="2508123" cy="1260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2"/>
          <p:cNvSpPr txBox="1"/>
          <p:nvPr/>
        </p:nvSpPr>
        <p:spPr>
          <a:xfrm rot="-5400000">
            <a:off x="4092670" y="3142551"/>
            <a:ext cx="375285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  <a:p>
            <a:pPr indent="0" lvl="0" marL="6985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4429125" y="3075813"/>
            <a:ext cx="104775" cy="323850"/>
          </a:xfrm>
          <a:custGeom>
            <a:rect b="b" l="l" r="r" t="t"/>
            <a:pathLst>
              <a:path extrusionOk="0" h="323850" w="104775">
                <a:moveTo>
                  <a:pt x="104775" y="323723"/>
                </a:moveTo>
                <a:lnTo>
                  <a:pt x="84363" y="320510"/>
                </a:lnTo>
                <a:lnTo>
                  <a:pt x="67690" y="311737"/>
                </a:lnTo>
                <a:lnTo>
                  <a:pt x="56447" y="298702"/>
                </a:lnTo>
                <a:lnTo>
                  <a:pt x="52324" y="282701"/>
                </a:lnTo>
                <a:lnTo>
                  <a:pt x="52450" y="202819"/>
                </a:lnTo>
                <a:lnTo>
                  <a:pt x="48327" y="186872"/>
                </a:lnTo>
                <a:lnTo>
                  <a:pt x="37084" y="173831"/>
                </a:lnTo>
                <a:lnTo>
                  <a:pt x="20411" y="165028"/>
                </a:lnTo>
                <a:lnTo>
                  <a:pt x="0" y="161798"/>
                </a:lnTo>
                <a:lnTo>
                  <a:pt x="20411" y="158587"/>
                </a:lnTo>
                <a:lnTo>
                  <a:pt x="37084" y="149828"/>
                </a:lnTo>
                <a:lnTo>
                  <a:pt x="48327" y="136830"/>
                </a:lnTo>
                <a:lnTo>
                  <a:pt x="52450" y="120903"/>
                </a:lnTo>
                <a:lnTo>
                  <a:pt x="52450" y="40894"/>
                </a:lnTo>
                <a:lnTo>
                  <a:pt x="56554" y="24967"/>
                </a:lnTo>
                <a:lnTo>
                  <a:pt x="67754" y="11969"/>
                </a:lnTo>
                <a:lnTo>
                  <a:pt x="84383" y="3210"/>
                </a:lnTo>
                <a:lnTo>
                  <a:pt x="104775" y="0"/>
                </a:lnTo>
              </a:path>
            </a:pathLst>
          </a:custGeom>
          <a:noFill/>
          <a:ln cap="flat" cmpd="sng" w="19050">
            <a:solidFill>
              <a:srgbClr val="39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/>
        </p:nvSpPr>
        <p:spPr>
          <a:xfrm rot="-5400000">
            <a:off x="4059333" y="2545660"/>
            <a:ext cx="441959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165" rtl="0" algn="l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4438650" y="2485389"/>
            <a:ext cx="95250" cy="323850"/>
          </a:xfrm>
          <a:custGeom>
            <a:rect b="b" l="l" r="r" t="t"/>
            <a:pathLst>
              <a:path extrusionOk="0" h="323850" w="95250">
                <a:moveTo>
                  <a:pt x="95250" y="323723"/>
                </a:moveTo>
                <a:lnTo>
                  <a:pt x="76717" y="320801"/>
                </a:lnTo>
                <a:lnTo>
                  <a:pt x="61579" y="312832"/>
                </a:lnTo>
                <a:lnTo>
                  <a:pt x="51369" y="301005"/>
                </a:lnTo>
                <a:lnTo>
                  <a:pt x="47625" y="286512"/>
                </a:lnTo>
                <a:lnTo>
                  <a:pt x="47625" y="199136"/>
                </a:lnTo>
                <a:lnTo>
                  <a:pt x="43880" y="184642"/>
                </a:lnTo>
                <a:lnTo>
                  <a:pt x="33670" y="172815"/>
                </a:lnTo>
                <a:lnTo>
                  <a:pt x="18532" y="164846"/>
                </a:lnTo>
                <a:lnTo>
                  <a:pt x="0" y="161925"/>
                </a:lnTo>
                <a:lnTo>
                  <a:pt x="18532" y="158984"/>
                </a:lnTo>
                <a:lnTo>
                  <a:pt x="33670" y="150971"/>
                </a:lnTo>
                <a:lnTo>
                  <a:pt x="43880" y="139100"/>
                </a:lnTo>
                <a:lnTo>
                  <a:pt x="47625" y="124587"/>
                </a:lnTo>
                <a:lnTo>
                  <a:pt x="47625" y="37211"/>
                </a:lnTo>
                <a:lnTo>
                  <a:pt x="51369" y="22717"/>
                </a:lnTo>
                <a:lnTo>
                  <a:pt x="61579" y="10890"/>
                </a:lnTo>
                <a:lnTo>
                  <a:pt x="76717" y="2921"/>
                </a:lnTo>
                <a:lnTo>
                  <a:pt x="95250" y="0"/>
                </a:lnTo>
              </a:path>
            </a:pathLst>
          </a:custGeom>
          <a:noFill/>
          <a:ln cap="flat" cmpd="sng" w="19050">
            <a:solidFill>
              <a:srgbClr val="39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 txBox="1"/>
          <p:nvPr/>
        </p:nvSpPr>
        <p:spPr>
          <a:xfrm>
            <a:off x="5398134" y="2010981"/>
            <a:ext cx="375285" cy="234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  <a:p>
            <a:pPr indent="0" lvl="0" marL="6223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6577965" y="4350384"/>
            <a:ext cx="9906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he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6891401" y="4347781"/>
            <a:ext cx="10858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hit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3672" y="2542413"/>
            <a:ext cx="781055" cy="17721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/>
        </p:nvSpPr>
        <p:spPr>
          <a:xfrm>
            <a:off x="7196201" y="4346194"/>
            <a:ext cx="1162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Calibri"/>
                <a:ea typeface="Calibri"/>
                <a:cs typeface="Calibri"/>
                <a:sym typeface="Calibri"/>
              </a:rPr>
              <a:t>me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93394" y="4828603"/>
            <a:ext cx="1026731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we need –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attention: to generate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we need to pay attention to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&lt;𝑡</a:t>
            </a:r>
            <a:endParaRPr baseline="-25000" sz="25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7119875" y="2282150"/>
            <a:ext cx="2799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 txBox="1"/>
          <p:nvPr>
            <p:ph type="title"/>
          </p:nvPr>
        </p:nvSpPr>
        <p:spPr>
          <a:xfrm>
            <a:off x="415600" y="2867800"/>
            <a:ext cx="113607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GPT: Generative Pre-trained Transformer</a:t>
            </a:r>
            <a:endParaRPr/>
          </a:p>
        </p:txBody>
      </p:sp>
      <p:pic>
        <p:nvPicPr>
          <p:cNvPr id="592" name="Google Shape;5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4692333"/>
            <a:ext cx="3610968" cy="196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</a:t>
            </a:r>
            <a:endParaRPr sz="3900"/>
          </a:p>
        </p:txBody>
      </p:sp>
      <p:sp>
        <p:nvSpPr>
          <p:cNvPr id="598" name="Google Shape;598;p49"/>
          <p:cNvSpPr txBox="1"/>
          <p:nvPr>
            <p:ph idx="1" type="body"/>
          </p:nvPr>
        </p:nvSpPr>
        <p:spPr>
          <a:xfrm>
            <a:off x="589367" y="1253200"/>
            <a:ext cx="10624800" cy="23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Unidirectional: trained to predict next word in a sentence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GPT-1 - 110M parameters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GPT-2 1.5B parameters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GPT-3 175B parameters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04" name="Google Shape;604;p50"/>
          <p:cNvSpPr txBox="1"/>
          <p:nvPr/>
        </p:nvSpPr>
        <p:spPr>
          <a:xfrm>
            <a:off x="485457" y="6498590"/>
            <a:ext cx="216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50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0"/>
          <p:cNvSpPr txBox="1"/>
          <p:nvPr/>
        </p:nvSpPr>
        <p:spPr>
          <a:xfrm>
            <a:off x="485457" y="1093406"/>
            <a:ext cx="102933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2018’s GPT was a big success in pretraining a decoder!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Transformer decoder with 12 layers, 117M parameters.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768-dimensional hidden states, 3072-dimensional feed-forward hidden layers.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Byte-pair encoding with 40,000 merges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Trained on BooksCorpus: over 7000 unique books.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Contains long spans of contiguous text, for learning long-distance dependencies.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814705" rtl="0" algn="l">
              <a:lnSpc>
                <a:spcPct val="117391"/>
              </a:lnSpc>
              <a:spcBef>
                <a:spcPts val="6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acronym “GPT” never showed up in the original paper; it could stand for “Generative PreTraining” or “Generative Pretrained Transformer”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9640189" y="6510337"/>
            <a:ext cx="1836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Devlin et al., 2018</a:t>
            </a:r>
            <a:r>
              <a:rPr lang="en-US" sz="1800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12" name="Google Shape;612;p51"/>
          <p:cNvSpPr txBox="1"/>
          <p:nvPr/>
        </p:nvSpPr>
        <p:spPr>
          <a:xfrm>
            <a:off x="485457" y="1158303"/>
            <a:ext cx="1047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How do we format inputs to our decoder for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finetuning tasks?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Natural Language Inference: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Label pairs of sentences as 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entailing/contradictory/neutral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485457" y="2352484"/>
            <a:ext cx="4720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Premise: </a:t>
            </a:r>
            <a:r>
              <a:rPr i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man is in the doorway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Hypothesis: </a:t>
            </a:r>
            <a:r>
              <a:rPr i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person is near the door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485457" y="3620198"/>
            <a:ext cx="103086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Radford et al., 2018 evaluate on natural language inference.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Here’s roughly how the input was formatted, as a sequence of tokens for the decoder.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39750" rtl="0" algn="l">
              <a:lnSpc>
                <a:spcPct val="23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[START] </a:t>
            </a:r>
            <a:r>
              <a:rPr i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man is in the doorway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[DELIM] </a:t>
            </a:r>
            <a:r>
              <a:rPr i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person is near the door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[EXTRACT] The linear classifier is applied to the representation of the [EXTRACT] token.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5338826" y="2566289"/>
            <a:ext cx="304800" cy="533400"/>
          </a:xfrm>
          <a:custGeom>
            <a:rect b="b" l="l" r="r" t="t"/>
            <a:pathLst>
              <a:path extrusionOk="0" h="533400" w="304800">
                <a:moveTo>
                  <a:pt x="0" y="0"/>
                </a:moveTo>
                <a:lnTo>
                  <a:pt x="59281" y="2004"/>
                </a:lnTo>
                <a:lnTo>
                  <a:pt x="107727" y="7461"/>
                </a:lnTo>
                <a:lnTo>
                  <a:pt x="140410" y="15537"/>
                </a:lnTo>
                <a:lnTo>
                  <a:pt x="152400" y="25400"/>
                </a:lnTo>
                <a:lnTo>
                  <a:pt x="152400" y="241300"/>
                </a:lnTo>
                <a:lnTo>
                  <a:pt x="164371" y="251162"/>
                </a:lnTo>
                <a:lnTo>
                  <a:pt x="197024" y="259238"/>
                </a:lnTo>
                <a:lnTo>
                  <a:pt x="245465" y="264695"/>
                </a:lnTo>
                <a:lnTo>
                  <a:pt x="304800" y="266700"/>
                </a:lnTo>
                <a:lnTo>
                  <a:pt x="245465" y="268686"/>
                </a:lnTo>
                <a:lnTo>
                  <a:pt x="197024" y="274113"/>
                </a:lnTo>
                <a:lnTo>
                  <a:pt x="164371" y="282184"/>
                </a:lnTo>
                <a:lnTo>
                  <a:pt x="152400" y="292100"/>
                </a:lnTo>
                <a:lnTo>
                  <a:pt x="152400" y="507873"/>
                </a:lnTo>
                <a:lnTo>
                  <a:pt x="140410" y="517788"/>
                </a:lnTo>
                <a:lnTo>
                  <a:pt x="107727" y="525859"/>
                </a:lnTo>
                <a:lnTo>
                  <a:pt x="59281" y="531286"/>
                </a:lnTo>
                <a:lnTo>
                  <a:pt x="0" y="53327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1"/>
          <p:cNvSpPr txBox="1"/>
          <p:nvPr/>
        </p:nvSpPr>
        <p:spPr>
          <a:xfrm>
            <a:off x="5798184" y="2607627"/>
            <a:ext cx="135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entailment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GPT-1 Key Concepts</a:t>
            </a:r>
            <a:endParaRPr sz="3900"/>
          </a:p>
        </p:txBody>
      </p:sp>
      <p:sp>
        <p:nvSpPr>
          <p:cNvPr id="623" name="Google Shape;623;p52"/>
          <p:cNvSpPr txBox="1"/>
          <p:nvPr>
            <p:ph idx="1" type="body"/>
          </p:nvPr>
        </p:nvSpPr>
        <p:spPr>
          <a:xfrm>
            <a:off x="589367" y="1253200"/>
            <a:ext cx="10624800" cy="20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Bottleneck: Lack of labeled data</a:t>
            </a:r>
            <a:endParaRPr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2-step training process: (“semi-supervised”</a:t>
            </a:r>
            <a:r>
              <a:rPr lang="en-US"/>
              <a:t>)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/>
              <a:t>Generative pre-training on unlabeled data; “self-supervised” learning</a:t>
            </a:r>
            <a:endParaRPr sz="2500"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/>
              <a:t>Discriminative fine-tuning on labeled data; supervised</a:t>
            </a:r>
            <a:endParaRPr sz="2500"/>
          </a:p>
        </p:txBody>
      </p:sp>
      <p:pic>
        <p:nvPicPr>
          <p:cNvPr id="624" name="Google Shape;6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67" y="3607300"/>
            <a:ext cx="6257599" cy="32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/>
          <p:nvPr>
            <p:ph type="ctrTitle"/>
          </p:nvPr>
        </p:nvSpPr>
        <p:spPr>
          <a:xfrm>
            <a:off x="485447" y="66875"/>
            <a:ext cx="7962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30" name="Google Shape;630;p53"/>
          <p:cNvSpPr txBox="1"/>
          <p:nvPr/>
        </p:nvSpPr>
        <p:spPr>
          <a:xfrm>
            <a:off x="485457" y="1276078"/>
            <a:ext cx="7103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GPT results on various 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natural language inference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datasets.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39" y="2199720"/>
            <a:ext cx="10452358" cy="293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3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 Key Concepts</a:t>
            </a:r>
            <a:endParaRPr sz="3900"/>
          </a:p>
        </p:txBody>
      </p:sp>
      <p:sp>
        <p:nvSpPr>
          <p:cNvPr id="638" name="Google Shape;638;p54"/>
          <p:cNvSpPr txBox="1"/>
          <p:nvPr>
            <p:ph idx="1" type="body"/>
          </p:nvPr>
        </p:nvSpPr>
        <p:spPr>
          <a:xfrm>
            <a:off x="589367" y="1253200"/>
            <a:ext cx="106248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Compared to GPT-1</a:t>
            </a:r>
            <a:endParaRPr>
              <a:solidFill>
                <a:schemeClr val="dk1"/>
              </a:solidFill>
            </a:endParaRPr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Larger model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Larger unlabeled dataset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fine-tuning (zero-shot transfer instead)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5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</a:t>
            </a:r>
            <a:endParaRPr sz="3900"/>
          </a:p>
        </p:txBody>
      </p:sp>
      <p:sp>
        <p:nvSpPr>
          <p:cNvPr id="644" name="Google Shape;644;p55"/>
          <p:cNvSpPr txBox="1"/>
          <p:nvPr>
            <p:ph idx="1" type="body"/>
          </p:nvPr>
        </p:nvSpPr>
        <p:spPr>
          <a:xfrm>
            <a:off x="589367" y="1253200"/>
            <a:ext cx="10624800" cy="215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Unlike BERT which uses the Transformer Encoder blocks, GPT stacks the Transformer Decoder.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GPT-2 is </a:t>
            </a:r>
            <a:r>
              <a:rPr b="1" lang="en-US" sz="2800">
                <a:solidFill>
                  <a:schemeClr val="dk1"/>
                </a:solidFill>
              </a:rPr>
              <a:t>auto-regressive</a:t>
            </a:r>
            <a:r>
              <a:rPr lang="en-US" sz="2800">
                <a:solidFill>
                  <a:schemeClr val="dk1"/>
                </a:solidFill>
              </a:rPr>
              <a:t>, BERT is not. BERT dropped the auto-regression in order to incorporate the context on both sides of a word.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645" name="Google Shape;6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358" y="3429000"/>
            <a:ext cx="741064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6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</a:t>
            </a:r>
            <a:endParaRPr sz="3900"/>
          </a:p>
        </p:txBody>
      </p:sp>
      <p:sp>
        <p:nvSpPr>
          <p:cNvPr id="651" name="Google Shape;651;p56"/>
          <p:cNvSpPr txBox="1"/>
          <p:nvPr>
            <p:ph idx="1" type="body"/>
          </p:nvPr>
        </p:nvSpPr>
        <p:spPr>
          <a:xfrm>
            <a:off x="589367" y="1253200"/>
            <a:ext cx="106248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52" name="Google Shape;652;p56"/>
          <p:cNvSpPr txBox="1"/>
          <p:nvPr/>
        </p:nvSpPr>
        <p:spPr>
          <a:xfrm>
            <a:off x="246400" y="6434800"/>
            <a:ext cx="739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http://jalammar.github.io/illustrated-gpt2/</a:t>
            </a:r>
            <a:r>
              <a:rPr lang="en-US" sz="1900"/>
              <a:t> </a:t>
            </a:r>
            <a:endParaRPr sz="1900"/>
          </a:p>
        </p:txBody>
      </p:sp>
      <p:pic>
        <p:nvPicPr>
          <p:cNvPr id="653" name="Google Shape;6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750" y="891731"/>
            <a:ext cx="10038499" cy="48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 txBox="1"/>
          <p:nvPr/>
        </p:nvSpPr>
        <p:spPr>
          <a:xfrm>
            <a:off x="485457" y="1017460"/>
            <a:ext cx="111063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12700" marR="5080" rtl="0" algn="l">
              <a:lnSpc>
                <a:spcPct val="11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We mentioned how pretrained decoders can be used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in their capacities as language models. GPT-2,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larger version (1.5B) of GPT trained on more data, was shown to produce relatively convincing samples of natural language.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7"/>
          <p:cNvSpPr txBox="1"/>
          <p:nvPr>
            <p:ph type="ctrTitle"/>
          </p:nvPr>
        </p:nvSpPr>
        <p:spPr>
          <a:xfrm>
            <a:off x="485448" y="34150"/>
            <a:ext cx="75702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Increasingly convincing generations (GPT2)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pic>
        <p:nvPicPr>
          <p:cNvPr id="660" name="Google Shape;6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378" y="2421879"/>
            <a:ext cx="8557097" cy="382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647276" y="220048"/>
            <a:ext cx="147981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9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 is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lang="en-US"/>
              <a:t>averaging, which lets you do lookups!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3101731"/>
            <a:ext cx="3896121" cy="32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551497" y="1161732"/>
            <a:ext cx="10233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Attention is just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average – this is very powerful if the weights are learned!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6560819" y="1737677"/>
            <a:ext cx="49923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lookup table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we have a table of </a:t>
            </a:r>
            <a:r>
              <a:rPr b="1" lang="en-US" sz="2300">
                <a:solidFill>
                  <a:srgbClr val="BA792B"/>
                </a:solidFill>
                <a:latin typeface="Calibri"/>
                <a:ea typeface="Calibri"/>
                <a:cs typeface="Calibri"/>
                <a:sym typeface="Calibri"/>
              </a:rPr>
              <a:t>keys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that map to </a:t>
            </a:r>
            <a:r>
              <a:rPr b="1" lang="en-US" sz="2300">
                <a:solidFill>
                  <a:srgbClr val="609D93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 The </a:t>
            </a:r>
            <a:r>
              <a:rPr b="1" lang="en-US" sz="2300">
                <a:solidFill>
                  <a:srgbClr val="EA7171"/>
                </a:solidFill>
                <a:latin typeface="Calibri"/>
                <a:ea typeface="Calibri"/>
                <a:cs typeface="Calibri"/>
                <a:sym typeface="Calibri"/>
              </a:rPr>
              <a:t>query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matches one of the keys, returning its value.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209347" y="1895392"/>
            <a:ext cx="82867" cy="4634033"/>
            <a:chOff x="6209347" y="1895392"/>
            <a:chExt cx="82867" cy="4634033"/>
          </a:xfrm>
        </p:grpSpPr>
        <p:pic>
          <p:nvPicPr>
            <p:cNvPr id="114" name="Google Shape;11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9347" y="1895392"/>
              <a:ext cx="82867" cy="4634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3"/>
            <p:cNvSpPr/>
            <p:nvPr/>
          </p:nvSpPr>
          <p:spPr>
            <a:xfrm>
              <a:off x="6253225" y="1909318"/>
              <a:ext cx="0" cy="4571365"/>
            </a:xfrm>
            <a:custGeom>
              <a:rect b="b" l="l" r="r" t="t"/>
              <a:pathLst>
                <a:path extrusionOk="0" h="4571365" w="120000">
                  <a:moveTo>
                    <a:pt x="0" y="0"/>
                  </a:moveTo>
                  <a:lnTo>
                    <a:pt x="0" y="4570933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116" name="Google Shape;1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250470"/>
            <a:ext cx="5172074" cy="328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 txBox="1"/>
          <p:nvPr/>
        </p:nvSpPr>
        <p:spPr>
          <a:xfrm>
            <a:off x="285115" y="1743392"/>
            <a:ext cx="5585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0" rtl="0" algn="just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attention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the </a:t>
            </a:r>
            <a:r>
              <a:rPr b="1" lang="en-US" sz="2300">
                <a:solidFill>
                  <a:srgbClr val="EA7171"/>
                </a:solidFill>
                <a:latin typeface="Calibri"/>
                <a:ea typeface="Calibri"/>
                <a:cs typeface="Calibri"/>
                <a:sym typeface="Calibri"/>
              </a:rPr>
              <a:t>query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matches all </a:t>
            </a:r>
            <a:r>
              <a:rPr b="1" lang="en-US" sz="2300">
                <a:solidFill>
                  <a:srgbClr val="BA792B"/>
                </a:solidFill>
                <a:latin typeface="Calibri"/>
                <a:ea typeface="Calibri"/>
                <a:cs typeface="Calibri"/>
                <a:sym typeface="Calibri"/>
              </a:rPr>
              <a:t>keys 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softly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to a weight between 0 and 1. The keys’ </a:t>
            </a:r>
            <a:r>
              <a:rPr b="1" lang="en-US" sz="2300">
                <a:solidFill>
                  <a:srgbClr val="609D93"/>
                </a:solidFill>
                <a:latin typeface="Calibri"/>
                <a:ea typeface="Calibri"/>
                <a:cs typeface="Calibri"/>
                <a:sym typeface="Calibri"/>
              </a:rPr>
              <a:t>values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are multiplied by the weights and summed.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613409" y="8725111"/>
            <a:ext cx="373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325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8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GPT-3</a:t>
            </a:r>
            <a:endParaRPr sz="3900"/>
          </a:p>
        </p:txBody>
      </p:sp>
      <p:sp>
        <p:nvSpPr>
          <p:cNvPr id="666" name="Google Shape;666;p58"/>
          <p:cNvSpPr txBox="1"/>
          <p:nvPr>
            <p:ph idx="1" type="body"/>
          </p:nvPr>
        </p:nvSpPr>
        <p:spPr>
          <a:xfrm>
            <a:off x="589367" y="1253200"/>
            <a:ext cx="10624800" cy="24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Overall, similar to GPT-2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More parameters - 175B vs 1.5B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Double the context size (2048 from 1024)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Larger word embeddings (12.8k instead of 1.6k)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Attention pattern from Sparse Transformer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9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72" name="Google Shape;672;p59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p59"/>
          <p:cNvSpPr txBox="1"/>
          <p:nvPr/>
        </p:nvSpPr>
        <p:spPr>
          <a:xfrm>
            <a:off x="866457" y="1380211"/>
            <a:ext cx="107811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 far, we’ve interacted with pretrained models in two ways: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Sample from the distributions they define (maybe providing a prompt)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Fine-tune them on a task we care about, and take their predictions.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2409" rtl="0" algn="l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GPT-3 is the canonical example of this. The largest T5 model had 11 billion parameters.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GPT-3 has 175 billion parameters.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79" name="Google Shape;679;p60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60"/>
          <p:cNvSpPr txBox="1"/>
          <p:nvPr/>
        </p:nvSpPr>
        <p:spPr>
          <a:xfrm>
            <a:off x="328407" y="1004040"/>
            <a:ext cx="107703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22225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875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in-context examples seem to specify the task to be performed, and the conditional distribution mocks performing the task to a certain extent.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Input (prefix within a single Transformer decoder context):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0"/>
          <p:cNvSpPr txBox="1"/>
          <p:nvPr/>
        </p:nvSpPr>
        <p:spPr>
          <a:xfrm>
            <a:off x="485457" y="3647122"/>
            <a:ext cx="15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0"/>
          <p:cNvSpPr txBox="1"/>
          <p:nvPr/>
        </p:nvSpPr>
        <p:spPr>
          <a:xfrm>
            <a:off x="1374460" y="3813603"/>
            <a:ext cx="20022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thanks -&gt; merci hello -&gt; bonjour mint -&gt; menthe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0"/>
          <p:cNvSpPr txBox="1"/>
          <p:nvPr/>
        </p:nvSpPr>
        <p:spPr>
          <a:xfrm>
            <a:off x="460057" y="5081710"/>
            <a:ext cx="42876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9277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otter -&gt;	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Output (conditional generations):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27735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loutre…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1"/>
          <p:cNvSpPr txBox="1"/>
          <p:nvPr>
            <p:ph type="ctrTitle"/>
          </p:nvPr>
        </p:nvSpPr>
        <p:spPr>
          <a:xfrm>
            <a:off x="485457" y="110411"/>
            <a:ext cx="57945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89" name="Google Shape;689;p61"/>
          <p:cNvSpPr txBox="1"/>
          <p:nvPr/>
        </p:nvSpPr>
        <p:spPr>
          <a:xfrm>
            <a:off x="485457" y="1158303"/>
            <a:ext cx="105531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064" y="2114003"/>
            <a:ext cx="9754035" cy="42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1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2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The byte-pair encoding algorithm</a:t>
            </a:r>
            <a:endParaRPr/>
          </a:p>
        </p:txBody>
      </p:sp>
      <p:sp>
        <p:nvSpPr>
          <p:cNvPr id="697" name="Google Shape;697;p62"/>
          <p:cNvSpPr txBox="1"/>
          <p:nvPr/>
        </p:nvSpPr>
        <p:spPr>
          <a:xfrm>
            <a:off x="485442" y="6498600"/>
            <a:ext cx="2475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62"/>
          <p:cNvSpPr txBox="1"/>
          <p:nvPr/>
        </p:nvSpPr>
        <p:spPr>
          <a:xfrm>
            <a:off x="485457" y="1158303"/>
            <a:ext cx="111651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Subword modeling in NLP encompasses a wide range of methods for reasoning about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structure below the word level. (Parts of words, characters, bytes.)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Times New Roman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dominant modern paradigm is to learn a vocabulary of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parts of words (subword tokens).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Times New Roman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At training and testing time, each word is split into a sequence of known subwords.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Byte-pair encoding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is a simple, effective strategy for defining a subword vocabulary.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Start with a vocabulary containing only characters and an “end-of-word” symbol.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Using a corpus of text, find the most common adjacent characters “a,b”; add “ab” as a subword.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Replace instances of the character pair with the new subword; repeat until desired vocab size.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Originally used in NLP for machine translation; now a similar method (WordPiece) is used in pretrained models.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2"/>
          <p:cNvSpPr txBox="1"/>
          <p:nvPr/>
        </p:nvSpPr>
        <p:spPr>
          <a:xfrm>
            <a:off x="7832365" y="5687712"/>
            <a:ext cx="357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Sennrich et al., 2016</a:t>
            </a:r>
            <a:r>
              <a:rPr lang="en-US" sz="1800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Wu et al., 2016</a:t>
            </a:r>
            <a:r>
              <a:rPr lang="en-US" sz="1800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3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Word structure and subword models</a:t>
            </a:r>
            <a:endParaRPr/>
          </a:p>
        </p:txBody>
      </p:sp>
      <p:sp>
        <p:nvSpPr>
          <p:cNvPr id="705" name="Google Shape;705;p63"/>
          <p:cNvSpPr txBox="1"/>
          <p:nvPr/>
        </p:nvSpPr>
        <p:spPr>
          <a:xfrm>
            <a:off x="485457" y="1158303"/>
            <a:ext cx="10819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Common words end up being a part of the subword vocabulary, while rarer words are split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into (sometimes intuitive, sometimes not) components.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the worst case, words are split into as many subwords as they have characters.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3"/>
          <p:cNvSpPr txBox="1"/>
          <p:nvPr/>
        </p:nvSpPr>
        <p:spPr>
          <a:xfrm>
            <a:off x="2316226" y="3217544"/>
            <a:ext cx="671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3"/>
          <p:cNvSpPr txBox="1"/>
          <p:nvPr/>
        </p:nvSpPr>
        <p:spPr>
          <a:xfrm>
            <a:off x="5062220" y="3144888"/>
            <a:ext cx="22440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vocab mapping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58623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hat learn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taa## aaa## sty la## ern## Transformer## ify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3"/>
          <p:cNvSpPr txBox="1"/>
          <p:nvPr/>
        </p:nvSpPr>
        <p:spPr>
          <a:xfrm>
            <a:off x="7808341" y="3217544"/>
            <a:ext cx="1425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embedding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3"/>
          <p:cNvSpPr txBox="1"/>
          <p:nvPr/>
        </p:nvSpPr>
        <p:spPr>
          <a:xfrm>
            <a:off x="2316226" y="3584003"/>
            <a:ext cx="12210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638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hat learn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taaaaasty laern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3"/>
          <p:cNvSpPr txBox="1"/>
          <p:nvPr/>
        </p:nvSpPr>
        <p:spPr>
          <a:xfrm>
            <a:off x="4146803" y="3584003"/>
            <a:ext cx="3246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24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24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24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24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11" name="Google Shape;711;p63"/>
          <p:cNvSpPr txBox="1"/>
          <p:nvPr/>
        </p:nvSpPr>
        <p:spPr>
          <a:xfrm>
            <a:off x="2316226" y="5411152"/>
            <a:ext cx="2239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Transformerify </a:t>
            </a:r>
            <a:r>
              <a:rPr lang="en-US" sz="2400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24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12" name="Google Shape;712;p63"/>
          <p:cNvSpPr/>
          <p:nvPr/>
        </p:nvSpPr>
        <p:spPr>
          <a:xfrm>
            <a:off x="7772400" y="3932859"/>
            <a:ext cx="457200" cy="180975"/>
          </a:xfrm>
          <a:custGeom>
            <a:rect b="b" l="l" r="r" t="t"/>
            <a:pathLst>
              <a:path extrusionOk="0" h="180975" w="457200">
                <a:moveTo>
                  <a:pt x="457200" y="0"/>
                </a:moveTo>
                <a:lnTo>
                  <a:pt x="0" y="0"/>
                </a:lnTo>
                <a:lnTo>
                  <a:pt x="0" y="180924"/>
                </a:lnTo>
                <a:lnTo>
                  <a:pt x="457200" y="180924"/>
                </a:lnTo>
                <a:lnTo>
                  <a:pt x="457200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3"/>
          <p:cNvSpPr/>
          <p:nvPr/>
        </p:nvSpPr>
        <p:spPr>
          <a:xfrm>
            <a:off x="7772400" y="4342307"/>
            <a:ext cx="457200" cy="190500"/>
          </a:xfrm>
          <a:custGeom>
            <a:rect b="b" l="l" r="r" t="t"/>
            <a:pathLst>
              <a:path extrusionOk="0" h="190500" w="457200">
                <a:moveTo>
                  <a:pt x="457200" y="0"/>
                </a:moveTo>
                <a:lnTo>
                  <a:pt x="0" y="0"/>
                </a:lnTo>
                <a:lnTo>
                  <a:pt x="0" y="190449"/>
                </a:lnTo>
                <a:lnTo>
                  <a:pt x="457200" y="190449"/>
                </a:lnTo>
                <a:lnTo>
                  <a:pt x="457200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63"/>
          <p:cNvGrpSpPr/>
          <p:nvPr/>
        </p:nvGrpSpPr>
        <p:grpSpPr>
          <a:xfrm>
            <a:off x="7786750" y="4775504"/>
            <a:ext cx="457200" cy="190500"/>
            <a:chOff x="7786750" y="4775504"/>
            <a:chExt cx="457200" cy="190500"/>
          </a:xfrm>
        </p:grpSpPr>
        <p:sp>
          <p:nvSpPr>
            <p:cNvPr id="715" name="Google Shape;715;p63"/>
            <p:cNvSpPr/>
            <p:nvPr/>
          </p:nvSpPr>
          <p:spPr>
            <a:xfrm>
              <a:off x="778675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778675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63"/>
          <p:cNvSpPr/>
          <p:nvPr/>
        </p:nvSpPr>
        <p:spPr>
          <a:xfrm>
            <a:off x="1795526" y="3861434"/>
            <a:ext cx="228600" cy="609600"/>
          </a:xfrm>
          <a:custGeom>
            <a:rect b="b" l="l" r="r" t="t"/>
            <a:pathLst>
              <a:path extrusionOk="0" h="609600" w="228600">
                <a:moveTo>
                  <a:pt x="228473" y="609345"/>
                </a:moveTo>
                <a:lnTo>
                  <a:pt x="183985" y="607851"/>
                </a:lnTo>
                <a:lnTo>
                  <a:pt x="147653" y="603773"/>
                </a:lnTo>
                <a:lnTo>
                  <a:pt x="123156" y="597719"/>
                </a:lnTo>
                <a:lnTo>
                  <a:pt x="114173" y="590295"/>
                </a:lnTo>
                <a:lnTo>
                  <a:pt x="114300" y="323722"/>
                </a:lnTo>
                <a:lnTo>
                  <a:pt x="105316" y="316299"/>
                </a:lnTo>
                <a:lnTo>
                  <a:pt x="80819" y="310245"/>
                </a:lnTo>
                <a:lnTo>
                  <a:pt x="44487" y="306167"/>
                </a:lnTo>
                <a:lnTo>
                  <a:pt x="0" y="304672"/>
                </a:lnTo>
                <a:lnTo>
                  <a:pt x="44487" y="303178"/>
                </a:lnTo>
                <a:lnTo>
                  <a:pt x="80819" y="299100"/>
                </a:lnTo>
                <a:lnTo>
                  <a:pt x="105316" y="293046"/>
                </a:lnTo>
                <a:lnTo>
                  <a:pt x="114300" y="285622"/>
                </a:lnTo>
                <a:lnTo>
                  <a:pt x="114300" y="19050"/>
                </a:lnTo>
                <a:lnTo>
                  <a:pt x="123265" y="11626"/>
                </a:lnTo>
                <a:lnTo>
                  <a:pt x="147732" y="5572"/>
                </a:lnTo>
                <a:lnTo>
                  <a:pt x="184058" y="1494"/>
                </a:lnTo>
                <a:lnTo>
                  <a:pt x="2286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3"/>
          <p:cNvSpPr txBox="1"/>
          <p:nvPr/>
        </p:nvSpPr>
        <p:spPr>
          <a:xfrm>
            <a:off x="763905" y="3809682"/>
            <a:ext cx="878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Common words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63"/>
          <p:cNvSpPr/>
          <p:nvPr/>
        </p:nvSpPr>
        <p:spPr>
          <a:xfrm>
            <a:off x="1757426" y="4604130"/>
            <a:ext cx="238125" cy="1314450"/>
          </a:xfrm>
          <a:custGeom>
            <a:rect b="b" l="l" r="r" t="t"/>
            <a:pathLst>
              <a:path extrusionOk="0" h="1314450" w="238125">
                <a:moveTo>
                  <a:pt x="238125" y="428498"/>
                </a:moveTo>
                <a:lnTo>
                  <a:pt x="193563" y="427003"/>
                </a:lnTo>
                <a:lnTo>
                  <a:pt x="157194" y="422925"/>
                </a:lnTo>
                <a:lnTo>
                  <a:pt x="132683" y="416871"/>
                </a:lnTo>
                <a:lnTo>
                  <a:pt x="123698" y="409448"/>
                </a:lnTo>
                <a:lnTo>
                  <a:pt x="123698" y="233299"/>
                </a:lnTo>
                <a:lnTo>
                  <a:pt x="114732" y="225875"/>
                </a:lnTo>
                <a:lnTo>
                  <a:pt x="90265" y="219821"/>
                </a:lnTo>
                <a:lnTo>
                  <a:pt x="53939" y="215743"/>
                </a:lnTo>
                <a:lnTo>
                  <a:pt x="9398" y="214249"/>
                </a:lnTo>
                <a:lnTo>
                  <a:pt x="53939" y="212754"/>
                </a:lnTo>
                <a:lnTo>
                  <a:pt x="90265" y="208676"/>
                </a:lnTo>
                <a:lnTo>
                  <a:pt x="114732" y="202622"/>
                </a:lnTo>
                <a:lnTo>
                  <a:pt x="123698" y="195199"/>
                </a:lnTo>
                <a:lnTo>
                  <a:pt x="123698" y="19050"/>
                </a:lnTo>
                <a:lnTo>
                  <a:pt x="132683" y="11626"/>
                </a:lnTo>
                <a:lnTo>
                  <a:pt x="157194" y="5572"/>
                </a:lnTo>
                <a:lnTo>
                  <a:pt x="193563" y="1494"/>
                </a:lnTo>
                <a:lnTo>
                  <a:pt x="238125" y="0"/>
                </a:lnTo>
              </a:path>
              <a:path extrusionOk="0" h="1314450" w="238125">
                <a:moveTo>
                  <a:pt x="228600" y="885571"/>
                </a:moveTo>
                <a:lnTo>
                  <a:pt x="184058" y="884076"/>
                </a:lnTo>
                <a:lnTo>
                  <a:pt x="147732" y="879998"/>
                </a:lnTo>
                <a:lnTo>
                  <a:pt x="123265" y="873944"/>
                </a:lnTo>
                <a:lnTo>
                  <a:pt x="114300" y="866521"/>
                </a:lnTo>
                <a:lnTo>
                  <a:pt x="114300" y="690372"/>
                </a:lnTo>
                <a:lnTo>
                  <a:pt x="105316" y="682948"/>
                </a:lnTo>
                <a:lnTo>
                  <a:pt x="80819" y="676894"/>
                </a:lnTo>
                <a:lnTo>
                  <a:pt x="44487" y="672816"/>
                </a:lnTo>
                <a:lnTo>
                  <a:pt x="0" y="671322"/>
                </a:lnTo>
                <a:lnTo>
                  <a:pt x="44487" y="669827"/>
                </a:lnTo>
                <a:lnTo>
                  <a:pt x="80819" y="665749"/>
                </a:lnTo>
                <a:lnTo>
                  <a:pt x="105316" y="659695"/>
                </a:lnTo>
                <a:lnTo>
                  <a:pt x="114300" y="652272"/>
                </a:lnTo>
                <a:lnTo>
                  <a:pt x="114300" y="476123"/>
                </a:lnTo>
                <a:lnTo>
                  <a:pt x="123265" y="468699"/>
                </a:lnTo>
                <a:lnTo>
                  <a:pt x="147732" y="462645"/>
                </a:lnTo>
                <a:lnTo>
                  <a:pt x="184058" y="458567"/>
                </a:lnTo>
                <a:lnTo>
                  <a:pt x="228600" y="457073"/>
                </a:lnTo>
              </a:path>
              <a:path extrusionOk="0" h="1314450" w="238125">
                <a:moveTo>
                  <a:pt x="219075" y="1314119"/>
                </a:moveTo>
                <a:lnTo>
                  <a:pt x="176393" y="1312684"/>
                </a:lnTo>
                <a:lnTo>
                  <a:pt x="141557" y="1308771"/>
                </a:lnTo>
                <a:lnTo>
                  <a:pt x="118080" y="1302970"/>
                </a:lnTo>
                <a:lnTo>
                  <a:pt x="109474" y="1295869"/>
                </a:lnTo>
                <a:lnTo>
                  <a:pt x="109474" y="1118108"/>
                </a:lnTo>
                <a:lnTo>
                  <a:pt x="100869" y="1111002"/>
                </a:lnTo>
                <a:lnTo>
                  <a:pt x="77406" y="1105201"/>
                </a:lnTo>
                <a:lnTo>
                  <a:pt x="42608" y="1101291"/>
                </a:lnTo>
                <a:lnTo>
                  <a:pt x="0" y="1099858"/>
                </a:lnTo>
                <a:lnTo>
                  <a:pt x="42608" y="1098424"/>
                </a:lnTo>
                <a:lnTo>
                  <a:pt x="77406" y="1094514"/>
                </a:lnTo>
                <a:lnTo>
                  <a:pt x="100869" y="1088713"/>
                </a:lnTo>
                <a:lnTo>
                  <a:pt x="109474" y="1081608"/>
                </a:lnTo>
                <a:lnTo>
                  <a:pt x="109474" y="903859"/>
                </a:lnTo>
                <a:lnTo>
                  <a:pt x="118080" y="896768"/>
                </a:lnTo>
                <a:lnTo>
                  <a:pt x="141557" y="890952"/>
                </a:lnTo>
                <a:lnTo>
                  <a:pt x="176393" y="887017"/>
                </a:lnTo>
                <a:lnTo>
                  <a:pt x="219075" y="88557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3"/>
          <p:cNvSpPr txBox="1"/>
          <p:nvPr/>
        </p:nvSpPr>
        <p:spPr>
          <a:xfrm>
            <a:off x="722947" y="4634801"/>
            <a:ext cx="952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Variations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63"/>
          <p:cNvSpPr txBox="1"/>
          <p:nvPr/>
        </p:nvSpPr>
        <p:spPr>
          <a:xfrm>
            <a:off x="521017" y="5093017"/>
            <a:ext cx="1152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misspellings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2" name="Google Shape;722;p63"/>
          <p:cNvGrpSpPr/>
          <p:nvPr/>
        </p:nvGrpSpPr>
        <p:grpSpPr>
          <a:xfrm>
            <a:off x="7786750" y="5223052"/>
            <a:ext cx="457200" cy="180975"/>
            <a:chOff x="7786750" y="5223052"/>
            <a:chExt cx="457200" cy="180975"/>
          </a:xfrm>
        </p:grpSpPr>
        <p:sp>
          <p:nvSpPr>
            <p:cNvPr id="723" name="Google Shape;723;p63"/>
            <p:cNvSpPr/>
            <p:nvPr/>
          </p:nvSpPr>
          <p:spPr>
            <a:xfrm>
              <a:off x="7786750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457200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457200" y="1809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7786750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0" y="180924"/>
                  </a:moveTo>
                  <a:lnTo>
                    <a:pt x="457200" y="180924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63"/>
          <p:cNvSpPr txBox="1"/>
          <p:nvPr/>
        </p:nvSpPr>
        <p:spPr>
          <a:xfrm>
            <a:off x="512444" y="5526722"/>
            <a:ext cx="10980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novel items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63"/>
          <p:cNvGrpSpPr/>
          <p:nvPr/>
        </p:nvGrpSpPr>
        <p:grpSpPr>
          <a:xfrm>
            <a:off x="7786750" y="5623051"/>
            <a:ext cx="457200" cy="190500"/>
            <a:chOff x="7786750" y="5623051"/>
            <a:chExt cx="457200" cy="190500"/>
          </a:xfrm>
        </p:grpSpPr>
        <p:sp>
          <p:nvSpPr>
            <p:cNvPr id="727" name="Google Shape;727;p63"/>
            <p:cNvSpPr/>
            <p:nvPr/>
          </p:nvSpPr>
          <p:spPr>
            <a:xfrm>
              <a:off x="7786750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7786750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3"/>
          <p:cNvGrpSpPr/>
          <p:nvPr/>
        </p:nvGrpSpPr>
        <p:grpSpPr>
          <a:xfrm>
            <a:off x="8539225" y="4775504"/>
            <a:ext cx="457200" cy="190500"/>
            <a:chOff x="8539225" y="4775504"/>
            <a:chExt cx="457200" cy="190500"/>
          </a:xfrm>
        </p:grpSpPr>
        <p:sp>
          <p:nvSpPr>
            <p:cNvPr id="730" name="Google Shape;730;p63"/>
            <p:cNvSpPr/>
            <p:nvPr/>
          </p:nvSpPr>
          <p:spPr>
            <a:xfrm>
              <a:off x="8539225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8539225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63"/>
          <p:cNvGrpSpPr/>
          <p:nvPr/>
        </p:nvGrpSpPr>
        <p:grpSpPr>
          <a:xfrm>
            <a:off x="8539225" y="5223052"/>
            <a:ext cx="457200" cy="180975"/>
            <a:chOff x="8539225" y="5223052"/>
            <a:chExt cx="457200" cy="180975"/>
          </a:xfrm>
        </p:grpSpPr>
        <p:sp>
          <p:nvSpPr>
            <p:cNvPr id="733" name="Google Shape;733;p63"/>
            <p:cNvSpPr/>
            <p:nvPr/>
          </p:nvSpPr>
          <p:spPr>
            <a:xfrm>
              <a:off x="8539225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457200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457200" y="1809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8539225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0" y="180924"/>
                  </a:moveTo>
                  <a:lnTo>
                    <a:pt x="457200" y="180924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63"/>
          <p:cNvGrpSpPr/>
          <p:nvPr/>
        </p:nvGrpSpPr>
        <p:grpSpPr>
          <a:xfrm>
            <a:off x="8539225" y="5623051"/>
            <a:ext cx="457200" cy="190500"/>
            <a:chOff x="8539225" y="5623051"/>
            <a:chExt cx="457200" cy="190500"/>
          </a:xfrm>
        </p:grpSpPr>
        <p:sp>
          <p:nvSpPr>
            <p:cNvPr id="736" name="Google Shape;736;p63"/>
            <p:cNvSpPr/>
            <p:nvPr/>
          </p:nvSpPr>
          <p:spPr>
            <a:xfrm>
              <a:off x="8539225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8539225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63"/>
          <p:cNvGrpSpPr/>
          <p:nvPr/>
        </p:nvGrpSpPr>
        <p:grpSpPr>
          <a:xfrm>
            <a:off x="9291700" y="4775504"/>
            <a:ext cx="457200" cy="190500"/>
            <a:chOff x="9291700" y="4775504"/>
            <a:chExt cx="457200" cy="190500"/>
          </a:xfrm>
        </p:grpSpPr>
        <p:sp>
          <p:nvSpPr>
            <p:cNvPr id="739" name="Google Shape;739;p63"/>
            <p:cNvSpPr/>
            <p:nvPr/>
          </p:nvSpPr>
          <p:spPr>
            <a:xfrm>
              <a:off x="929170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929170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63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720" y="855279"/>
            <a:ext cx="8461993" cy="52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Self-Attention Hypothetical Example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type="title"/>
          </p:nvPr>
        </p:nvSpPr>
        <p:spPr>
          <a:xfrm>
            <a:off x="485457" y="165036"/>
            <a:ext cx="11098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Self-Attention: keys, queries, values from the same sequence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541337" y="929322"/>
            <a:ext cx="95067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𝒘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1:𝑛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 a sequence of words in vocabulary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𝑉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like </a:t>
            </a:r>
            <a:r>
              <a:rPr i="1" lang="en-US" sz="2300">
                <a:latin typeface="Calibri"/>
                <a:ea typeface="Calibri"/>
                <a:cs typeface="Calibri"/>
                <a:sym typeface="Calibri"/>
              </a:rPr>
              <a:t>Zuko made his uncle tea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rtl="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For each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𝒘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let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𝒙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= 𝐸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𝒘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𝒊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𝐸 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𝑑×|𝑉|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is an embedding matrix.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rtl="0" algn="l">
              <a:lnSpc>
                <a:spcPct val="100000"/>
              </a:lnSpc>
              <a:spcBef>
                <a:spcPts val="173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1. Transform each word embedding with weight matrices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Q, K, V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each in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𝑑×𝑑</a:t>
            </a:r>
            <a:endParaRPr baseline="30000" sz="255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575309" y="3279457"/>
            <a:ext cx="9949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2. Compute pairwise similarities between keys and queries; normalize with softmax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5"/>
          <p:cNvGrpSpPr/>
          <p:nvPr/>
        </p:nvGrpSpPr>
        <p:grpSpPr>
          <a:xfrm>
            <a:off x="3969892" y="4191253"/>
            <a:ext cx="376935" cy="264033"/>
            <a:chOff x="3969892" y="4191253"/>
            <a:chExt cx="376935" cy="264033"/>
          </a:xfrm>
        </p:grpSpPr>
        <p:pic>
          <p:nvPicPr>
            <p:cNvPr id="134" name="Google Shape;13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892" y="4191253"/>
              <a:ext cx="189611" cy="157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5411" y="4252975"/>
              <a:ext cx="161416" cy="2023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5"/>
          <p:cNvSpPr/>
          <p:nvPr/>
        </p:nvSpPr>
        <p:spPr>
          <a:xfrm>
            <a:off x="4489450" y="4214113"/>
            <a:ext cx="189229" cy="84454"/>
          </a:xfrm>
          <a:custGeom>
            <a:rect b="b" l="l" r="r" t="t"/>
            <a:pathLst>
              <a:path extrusionOk="0" h="84454" w="189229">
                <a:moveTo>
                  <a:pt x="188976" y="63754"/>
                </a:moveTo>
                <a:lnTo>
                  <a:pt x="0" y="63754"/>
                </a:lnTo>
                <a:lnTo>
                  <a:pt x="0" y="84074"/>
                </a:lnTo>
                <a:lnTo>
                  <a:pt x="188976" y="84074"/>
                </a:lnTo>
                <a:lnTo>
                  <a:pt x="188976" y="63754"/>
                </a:lnTo>
                <a:close/>
              </a:path>
              <a:path extrusionOk="0" h="84454" w="189229">
                <a:moveTo>
                  <a:pt x="188976" y="0"/>
                </a:moveTo>
                <a:lnTo>
                  <a:pt x="0" y="0"/>
                </a:lnTo>
                <a:lnTo>
                  <a:pt x="0" y="20447"/>
                </a:lnTo>
                <a:lnTo>
                  <a:pt x="188976" y="20447"/>
                </a:lnTo>
                <a:lnTo>
                  <a:pt x="1889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471" y="3872991"/>
            <a:ext cx="1704975" cy="387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4795392" y="4325746"/>
            <a:ext cx="402082" cy="365125"/>
            <a:chOff x="4795392" y="4325746"/>
            <a:chExt cx="402082" cy="365125"/>
          </a:xfrm>
        </p:grpSpPr>
        <p:sp>
          <p:nvSpPr>
            <p:cNvPr id="139" name="Google Shape;139;p15"/>
            <p:cNvSpPr/>
            <p:nvPr/>
          </p:nvSpPr>
          <p:spPr>
            <a:xfrm>
              <a:off x="4795392" y="4325746"/>
              <a:ext cx="199389" cy="285750"/>
            </a:xfrm>
            <a:custGeom>
              <a:rect b="b" l="l" r="r" t="t"/>
              <a:pathLst>
                <a:path extrusionOk="0" h="285750" w="199389">
                  <a:moveTo>
                    <a:pt x="195326" y="0"/>
                  </a:moveTo>
                  <a:lnTo>
                    <a:pt x="5715" y="0"/>
                  </a:lnTo>
                  <a:lnTo>
                    <a:pt x="5715" y="8762"/>
                  </a:lnTo>
                  <a:lnTo>
                    <a:pt x="94742" y="146684"/>
                  </a:lnTo>
                  <a:lnTo>
                    <a:pt x="0" y="276859"/>
                  </a:lnTo>
                  <a:lnTo>
                    <a:pt x="0" y="285495"/>
                  </a:lnTo>
                  <a:lnTo>
                    <a:pt x="194564" y="285495"/>
                  </a:lnTo>
                  <a:lnTo>
                    <a:pt x="199009" y="210692"/>
                  </a:lnTo>
                  <a:lnTo>
                    <a:pt x="181102" y="210692"/>
                  </a:lnTo>
                  <a:lnTo>
                    <a:pt x="179578" y="219201"/>
                  </a:lnTo>
                  <a:lnTo>
                    <a:pt x="177927" y="226186"/>
                  </a:lnTo>
                  <a:lnTo>
                    <a:pt x="152908" y="255650"/>
                  </a:lnTo>
                  <a:lnTo>
                    <a:pt x="148082" y="256031"/>
                  </a:lnTo>
                  <a:lnTo>
                    <a:pt x="40767" y="256031"/>
                  </a:lnTo>
                  <a:lnTo>
                    <a:pt x="124587" y="140969"/>
                  </a:lnTo>
                  <a:lnTo>
                    <a:pt x="124587" y="129285"/>
                  </a:lnTo>
                  <a:lnTo>
                    <a:pt x="49784" y="15875"/>
                  </a:lnTo>
                  <a:lnTo>
                    <a:pt x="140716" y="15875"/>
                  </a:lnTo>
                  <a:lnTo>
                    <a:pt x="173736" y="50545"/>
                  </a:lnTo>
                  <a:lnTo>
                    <a:pt x="178689" y="68198"/>
                  </a:lnTo>
                  <a:lnTo>
                    <a:pt x="195326" y="68198"/>
                  </a:lnTo>
                  <a:lnTo>
                    <a:pt x="1953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" name="Google Shape;140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19166" y="4488560"/>
              <a:ext cx="178308" cy="2023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7358" y="4336541"/>
            <a:ext cx="1193927" cy="33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575309" y="4884737"/>
            <a:ext cx="723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3. Compute output for each word as weighted sum of values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15"/>
          <p:cNvGrpSpPr/>
          <p:nvPr/>
        </p:nvGrpSpPr>
        <p:grpSpPr>
          <a:xfrm>
            <a:off x="2787650" y="5809996"/>
            <a:ext cx="239774" cy="221716"/>
            <a:chOff x="2787650" y="5809996"/>
            <a:chExt cx="239774" cy="221716"/>
          </a:xfrm>
        </p:grpSpPr>
        <p:pic>
          <p:nvPicPr>
            <p:cNvPr id="144" name="Google Shape;144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87650" y="5809996"/>
              <a:ext cx="147432" cy="157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5"/>
            <p:cNvSpPr/>
            <p:nvPr/>
          </p:nvSpPr>
          <p:spPr>
            <a:xfrm>
              <a:off x="2972180" y="5871692"/>
              <a:ext cx="55244" cy="160020"/>
            </a:xfrm>
            <a:custGeom>
              <a:rect b="b" l="l" r="r" t="t"/>
              <a:pathLst>
                <a:path extrusionOk="0" h="160020" w="55244">
                  <a:moveTo>
                    <a:pt x="40258" y="44970"/>
                  </a:moveTo>
                  <a:lnTo>
                    <a:pt x="34798" y="44970"/>
                  </a:lnTo>
                  <a:lnTo>
                    <a:pt x="2412" y="46189"/>
                  </a:lnTo>
                  <a:lnTo>
                    <a:pt x="1016" y="53784"/>
                  </a:lnTo>
                  <a:lnTo>
                    <a:pt x="5968" y="53924"/>
                  </a:lnTo>
                  <a:lnTo>
                    <a:pt x="9270" y="54673"/>
                  </a:lnTo>
                  <a:lnTo>
                    <a:pt x="13081" y="57353"/>
                  </a:lnTo>
                  <a:lnTo>
                    <a:pt x="14096" y="59474"/>
                  </a:lnTo>
                  <a:lnTo>
                    <a:pt x="14224" y="62369"/>
                  </a:lnTo>
                  <a:lnTo>
                    <a:pt x="14224" y="65011"/>
                  </a:lnTo>
                  <a:lnTo>
                    <a:pt x="13969" y="65608"/>
                  </a:lnTo>
                  <a:lnTo>
                    <a:pt x="13588" y="69100"/>
                  </a:lnTo>
                  <a:lnTo>
                    <a:pt x="13081" y="72999"/>
                  </a:lnTo>
                  <a:lnTo>
                    <a:pt x="11302" y="81546"/>
                  </a:lnTo>
                  <a:lnTo>
                    <a:pt x="10413" y="85991"/>
                  </a:lnTo>
                  <a:lnTo>
                    <a:pt x="9270" y="90601"/>
                  </a:lnTo>
                  <a:lnTo>
                    <a:pt x="8255" y="95224"/>
                  </a:lnTo>
                  <a:lnTo>
                    <a:pt x="4825" y="109245"/>
                  </a:lnTo>
                  <a:lnTo>
                    <a:pt x="3810" y="113728"/>
                  </a:lnTo>
                  <a:lnTo>
                    <a:pt x="2031" y="122275"/>
                  </a:lnTo>
                  <a:lnTo>
                    <a:pt x="1269" y="126238"/>
                  </a:lnTo>
                  <a:lnTo>
                    <a:pt x="0" y="133527"/>
                  </a:lnTo>
                  <a:lnTo>
                    <a:pt x="126" y="144881"/>
                  </a:lnTo>
                  <a:lnTo>
                    <a:pt x="15493" y="159791"/>
                  </a:lnTo>
                  <a:lnTo>
                    <a:pt x="21462" y="159791"/>
                  </a:lnTo>
                  <a:lnTo>
                    <a:pt x="24256" y="159423"/>
                  </a:lnTo>
                  <a:lnTo>
                    <a:pt x="29718" y="157937"/>
                  </a:lnTo>
                  <a:lnTo>
                    <a:pt x="32512" y="156705"/>
                  </a:lnTo>
                  <a:lnTo>
                    <a:pt x="35306" y="154990"/>
                  </a:lnTo>
                  <a:lnTo>
                    <a:pt x="38226" y="153289"/>
                  </a:lnTo>
                  <a:lnTo>
                    <a:pt x="41148" y="151066"/>
                  </a:lnTo>
                  <a:lnTo>
                    <a:pt x="47498" y="145643"/>
                  </a:lnTo>
                  <a:lnTo>
                    <a:pt x="48312" y="144881"/>
                  </a:lnTo>
                  <a:lnTo>
                    <a:pt x="25626" y="144881"/>
                  </a:lnTo>
                  <a:lnTo>
                    <a:pt x="23875" y="144208"/>
                  </a:lnTo>
                  <a:lnTo>
                    <a:pt x="22606" y="142938"/>
                  </a:lnTo>
                  <a:lnTo>
                    <a:pt x="21462" y="141681"/>
                  </a:lnTo>
                  <a:lnTo>
                    <a:pt x="20955" y="139636"/>
                  </a:lnTo>
                  <a:lnTo>
                    <a:pt x="21081" y="132384"/>
                  </a:lnTo>
                  <a:lnTo>
                    <a:pt x="21589" y="129781"/>
                  </a:lnTo>
                  <a:lnTo>
                    <a:pt x="21970" y="127177"/>
                  </a:lnTo>
                  <a:lnTo>
                    <a:pt x="22732" y="123672"/>
                  </a:lnTo>
                  <a:lnTo>
                    <a:pt x="23749" y="119291"/>
                  </a:lnTo>
                  <a:lnTo>
                    <a:pt x="40258" y="44970"/>
                  </a:lnTo>
                  <a:close/>
                </a:path>
                <a:path extrusionOk="0" h="160020" w="55244">
                  <a:moveTo>
                    <a:pt x="47243" y="131000"/>
                  </a:moveTo>
                  <a:lnTo>
                    <a:pt x="45011" y="133527"/>
                  </a:lnTo>
                  <a:lnTo>
                    <a:pt x="43052" y="135559"/>
                  </a:lnTo>
                  <a:lnTo>
                    <a:pt x="41148" y="137312"/>
                  </a:lnTo>
                  <a:lnTo>
                    <a:pt x="39369" y="139052"/>
                  </a:lnTo>
                  <a:lnTo>
                    <a:pt x="29028" y="144881"/>
                  </a:lnTo>
                  <a:lnTo>
                    <a:pt x="48312" y="144881"/>
                  </a:lnTo>
                  <a:lnTo>
                    <a:pt x="51054" y="142316"/>
                  </a:lnTo>
                  <a:lnTo>
                    <a:pt x="54863" y="138366"/>
                  </a:lnTo>
                  <a:lnTo>
                    <a:pt x="47243" y="131000"/>
                  </a:lnTo>
                  <a:close/>
                </a:path>
                <a:path extrusionOk="0" h="160020" w="55244">
                  <a:moveTo>
                    <a:pt x="50673" y="0"/>
                  </a:moveTo>
                  <a:lnTo>
                    <a:pt x="28320" y="0"/>
                  </a:lnTo>
                  <a:lnTo>
                    <a:pt x="23113" y="23990"/>
                  </a:lnTo>
                  <a:lnTo>
                    <a:pt x="45212" y="23990"/>
                  </a:lnTo>
                  <a:lnTo>
                    <a:pt x="50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5"/>
          <p:cNvSpPr/>
          <p:nvPr/>
        </p:nvSpPr>
        <p:spPr>
          <a:xfrm>
            <a:off x="3166618" y="5832855"/>
            <a:ext cx="189229" cy="84454"/>
          </a:xfrm>
          <a:custGeom>
            <a:rect b="b" l="l" r="r" t="t"/>
            <a:pathLst>
              <a:path extrusionOk="0" h="84454" w="189229">
                <a:moveTo>
                  <a:pt x="189103" y="63677"/>
                </a:moveTo>
                <a:lnTo>
                  <a:pt x="0" y="63677"/>
                </a:lnTo>
                <a:lnTo>
                  <a:pt x="0" y="84086"/>
                </a:lnTo>
                <a:lnTo>
                  <a:pt x="189103" y="84086"/>
                </a:lnTo>
                <a:lnTo>
                  <a:pt x="189103" y="63677"/>
                </a:lnTo>
                <a:close/>
              </a:path>
              <a:path extrusionOk="0" h="84454" w="189229">
                <a:moveTo>
                  <a:pt x="189103" y="0"/>
                </a:moveTo>
                <a:lnTo>
                  <a:pt x="0" y="0"/>
                </a:lnTo>
                <a:lnTo>
                  <a:pt x="0" y="20408"/>
                </a:lnTo>
                <a:lnTo>
                  <a:pt x="189103" y="20408"/>
                </a:lnTo>
                <a:lnTo>
                  <a:pt x="1891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5"/>
          <p:cNvGrpSpPr/>
          <p:nvPr/>
        </p:nvGrpSpPr>
        <p:grpSpPr>
          <a:xfrm>
            <a:off x="3472560" y="5574919"/>
            <a:ext cx="385445" cy="844143"/>
            <a:chOff x="3472560" y="5574919"/>
            <a:chExt cx="385445" cy="844143"/>
          </a:xfrm>
        </p:grpSpPr>
        <p:sp>
          <p:nvSpPr>
            <p:cNvPr id="148" name="Google Shape;148;p15"/>
            <p:cNvSpPr/>
            <p:nvPr/>
          </p:nvSpPr>
          <p:spPr>
            <a:xfrm>
              <a:off x="3472560" y="5574919"/>
              <a:ext cx="385445" cy="600075"/>
            </a:xfrm>
            <a:custGeom>
              <a:rect b="b" l="l" r="r" t="t"/>
              <a:pathLst>
                <a:path extrusionOk="0" h="600075" w="385445">
                  <a:moveTo>
                    <a:pt x="376936" y="0"/>
                  </a:moveTo>
                  <a:lnTo>
                    <a:pt x="6350" y="0"/>
                  </a:lnTo>
                  <a:lnTo>
                    <a:pt x="6350" y="14579"/>
                  </a:lnTo>
                  <a:lnTo>
                    <a:pt x="215011" y="293382"/>
                  </a:lnTo>
                  <a:lnTo>
                    <a:pt x="0" y="584758"/>
                  </a:lnTo>
                  <a:lnTo>
                    <a:pt x="0" y="599947"/>
                  </a:lnTo>
                  <a:lnTo>
                    <a:pt x="377443" y="599947"/>
                  </a:lnTo>
                  <a:lnTo>
                    <a:pt x="385190" y="487476"/>
                  </a:lnTo>
                  <a:lnTo>
                    <a:pt x="362458" y="487476"/>
                  </a:lnTo>
                  <a:lnTo>
                    <a:pt x="358957" y="507122"/>
                  </a:lnTo>
                  <a:lnTo>
                    <a:pt x="355123" y="522928"/>
                  </a:lnTo>
                  <a:lnTo>
                    <a:pt x="327667" y="554683"/>
                  </a:lnTo>
                  <a:lnTo>
                    <a:pt x="319404" y="555459"/>
                  </a:lnTo>
                  <a:lnTo>
                    <a:pt x="53086" y="555459"/>
                  </a:lnTo>
                  <a:lnTo>
                    <a:pt x="250825" y="287248"/>
                  </a:lnTo>
                  <a:lnTo>
                    <a:pt x="250825" y="268681"/>
                  </a:lnTo>
                  <a:lnTo>
                    <a:pt x="67690" y="20104"/>
                  </a:lnTo>
                  <a:lnTo>
                    <a:pt x="309879" y="20104"/>
                  </a:lnTo>
                  <a:lnTo>
                    <a:pt x="347348" y="49496"/>
                  </a:lnTo>
                  <a:lnTo>
                    <a:pt x="356742" y="90843"/>
                  </a:lnTo>
                  <a:lnTo>
                    <a:pt x="376936" y="90843"/>
                  </a:lnTo>
                  <a:lnTo>
                    <a:pt x="376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" name="Google Shape;149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15943" y="6213957"/>
              <a:ext cx="98932" cy="2051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5"/>
          <p:cNvGrpSpPr/>
          <p:nvPr/>
        </p:nvGrpSpPr>
        <p:grpSpPr>
          <a:xfrm>
            <a:off x="3958590" y="5809996"/>
            <a:ext cx="381634" cy="264007"/>
            <a:chOff x="3958590" y="5809996"/>
            <a:chExt cx="381634" cy="264007"/>
          </a:xfrm>
        </p:grpSpPr>
        <p:pic>
          <p:nvPicPr>
            <p:cNvPr id="151" name="Google Shape;151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73843" y="5871692"/>
              <a:ext cx="166381" cy="202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958590" y="5809996"/>
              <a:ext cx="189484" cy="157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5"/>
          <p:cNvGrpSpPr/>
          <p:nvPr/>
        </p:nvGrpSpPr>
        <p:grpSpPr>
          <a:xfrm>
            <a:off x="4424934" y="5809996"/>
            <a:ext cx="259322" cy="221716"/>
            <a:chOff x="4424934" y="5809996"/>
            <a:chExt cx="259322" cy="221716"/>
          </a:xfrm>
        </p:grpSpPr>
        <p:pic>
          <p:nvPicPr>
            <p:cNvPr id="154" name="Google Shape;154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24934" y="5809996"/>
              <a:ext cx="176275" cy="157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5"/>
            <p:cNvSpPr/>
            <p:nvPr/>
          </p:nvSpPr>
          <p:spPr>
            <a:xfrm>
              <a:off x="4629011" y="5871692"/>
              <a:ext cx="55245" cy="160020"/>
            </a:xfrm>
            <a:custGeom>
              <a:rect b="b" l="l" r="r" t="t"/>
              <a:pathLst>
                <a:path extrusionOk="0" h="160020" w="55245">
                  <a:moveTo>
                    <a:pt x="40397" y="44970"/>
                  </a:moveTo>
                  <a:lnTo>
                    <a:pt x="34936" y="44970"/>
                  </a:lnTo>
                  <a:lnTo>
                    <a:pt x="2551" y="46189"/>
                  </a:lnTo>
                  <a:lnTo>
                    <a:pt x="1281" y="53784"/>
                  </a:lnTo>
                  <a:lnTo>
                    <a:pt x="6107" y="53924"/>
                  </a:lnTo>
                  <a:lnTo>
                    <a:pt x="9409" y="54673"/>
                  </a:lnTo>
                  <a:lnTo>
                    <a:pt x="13219" y="57353"/>
                  </a:lnTo>
                  <a:lnTo>
                    <a:pt x="14235" y="59474"/>
                  </a:lnTo>
                  <a:lnTo>
                    <a:pt x="14235" y="65608"/>
                  </a:lnTo>
                  <a:lnTo>
                    <a:pt x="13854" y="69100"/>
                  </a:lnTo>
                  <a:lnTo>
                    <a:pt x="13219" y="72999"/>
                  </a:lnTo>
                  <a:lnTo>
                    <a:pt x="12330" y="77266"/>
                  </a:lnTo>
                  <a:lnTo>
                    <a:pt x="11568" y="81546"/>
                  </a:lnTo>
                  <a:lnTo>
                    <a:pt x="10552" y="85991"/>
                  </a:lnTo>
                  <a:lnTo>
                    <a:pt x="9409" y="90601"/>
                  </a:lnTo>
                  <a:lnTo>
                    <a:pt x="8393" y="95224"/>
                  </a:lnTo>
                  <a:lnTo>
                    <a:pt x="6107" y="104559"/>
                  </a:lnTo>
                  <a:lnTo>
                    <a:pt x="5091" y="109245"/>
                  </a:lnTo>
                  <a:lnTo>
                    <a:pt x="4075" y="113728"/>
                  </a:lnTo>
                  <a:lnTo>
                    <a:pt x="0" y="142722"/>
                  </a:lnTo>
                  <a:lnTo>
                    <a:pt x="147" y="143535"/>
                  </a:lnTo>
                  <a:lnTo>
                    <a:pt x="270" y="144208"/>
                  </a:lnTo>
                  <a:lnTo>
                    <a:pt x="392" y="144881"/>
                  </a:lnTo>
                  <a:lnTo>
                    <a:pt x="15759" y="159791"/>
                  </a:lnTo>
                  <a:lnTo>
                    <a:pt x="21601" y="159791"/>
                  </a:lnTo>
                  <a:lnTo>
                    <a:pt x="24522" y="159423"/>
                  </a:lnTo>
                  <a:lnTo>
                    <a:pt x="27189" y="158673"/>
                  </a:lnTo>
                  <a:lnTo>
                    <a:pt x="29983" y="157937"/>
                  </a:lnTo>
                  <a:lnTo>
                    <a:pt x="44461" y="148361"/>
                  </a:lnTo>
                  <a:lnTo>
                    <a:pt x="47636" y="145643"/>
                  </a:lnTo>
                  <a:lnTo>
                    <a:pt x="48450" y="144881"/>
                  </a:lnTo>
                  <a:lnTo>
                    <a:pt x="25899" y="144881"/>
                  </a:lnTo>
                  <a:lnTo>
                    <a:pt x="24014" y="144208"/>
                  </a:lnTo>
                  <a:lnTo>
                    <a:pt x="21728" y="141681"/>
                  </a:lnTo>
                  <a:lnTo>
                    <a:pt x="21093" y="139636"/>
                  </a:lnTo>
                  <a:lnTo>
                    <a:pt x="21093" y="134721"/>
                  </a:lnTo>
                  <a:lnTo>
                    <a:pt x="23887" y="119291"/>
                  </a:lnTo>
                  <a:lnTo>
                    <a:pt x="40397" y="44970"/>
                  </a:lnTo>
                  <a:close/>
                </a:path>
                <a:path extrusionOk="0" h="160020" w="55245">
                  <a:moveTo>
                    <a:pt x="47509" y="131000"/>
                  </a:moveTo>
                  <a:lnTo>
                    <a:pt x="32015" y="144056"/>
                  </a:lnTo>
                  <a:lnTo>
                    <a:pt x="30745" y="144576"/>
                  </a:lnTo>
                  <a:lnTo>
                    <a:pt x="29148" y="144881"/>
                  </a:lnTo>
                  <a:lnTo>
                    <a:pt x="48450" y="144881"/>
                  </a:lnTo>
                  <a:lnTo>
                    <a:pt x="51192" y="142316"/>
                  </a:lnTo>
                  <a:lnTo>
                    <a:pt x="55002" y="138366"/>
                  </a:lnTo>
                  <a:lnTo>
                    <a:pt x="47509" y="131000"/>
                  </a:lnTo>
                  <a:close/>
                </a:path>
                <a:path extrusionOk="0" h="160020" w="55245">
                  <a:moveTo>
                    <a:pt x="50811" y="0"/>
                  </a:moveTo>
                  <a:lnTo>
                    <a:pt x="28459" y="0"/>
                  </a:lnTo>
                  <a:lnTo>
                    <a:pt x="23252" y="23990"/>
                  </a:lnTo>
                  <a:lnTo>
                    <a:pt x="45350" y="23990"/>
                  </a:lnTo>
                  <a:lnTo>
                    <a:pt x="50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460057" y="6543833"/>
            <a:ext cx="279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65875" y="2708572"/>
            <a:ext cx="7787078" cy="45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8100" y="3772999"/>
            <a:ext cx="2297199" cy="98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/>
        </p:nvSpPr>
        <p:spPr>
          <a:xfrm>
            <a:off x="1090612" y="1075043"/>
            <a:ext cx="337629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64579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914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grpSp>
        <p:nvGrpSpPr>
          <p:cNvPr id="165" name="Google Shape;165;p16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166" name="Google Shape;16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6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6"/>
          <p:cNvSpPr txBox="1"/>
          <p:nvPr/>
        </p:nvSpPr>
        <p:spPr>
          <a:xfrm>
            <a:off x="8445118" y="1161732"/>
            <a:ext cx="139319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Fixing the first self-attention problem: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sequence order</a:t>
            </a:r>
            <a:endParaRPr/>
          </a:p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589915" y="1161732"/>
            <a:ext cx="11265535" cy="3422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Since self-attention doesn’t build in order information, we need to encode the order of the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sentence in our keys, queries, and values.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Consider representing each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sequence index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vector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rtl="0" algn="ctr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None/>
            </a:pP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aseline="30000" lang="en-US" sz="255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for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𝑖 ∈ {1,2, … , 𝑛}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are position vectors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Don’t worry about what the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are made of yet!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Easy to incorporate this info into our self-attention block: just add the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to our inputs!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Recall that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𝒙</a:t>
            </a:r>
            <a:r>
              <a:rPr baseline="-25000" lang="en-US" sz="2550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is the embedding of the word at index </a:t>
            </a:r>
            <a:r>
              <a:rPr lang="en-US" sz="2300">
                <a:latin typeface="Cambria Math"/>
                <a:ea typeface="Cambria Math"/>
                <a:cs typeface="Cambria Math"/>
                <a:sym typeface="Cambria Math"/>
              </a:rPr>
              <a:t>𝑖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 The positioned embedding is: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153298" y="5341200"/>
            <a:ext cx="2755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mbria Math"/>
                <a:ea typeface="Cambria Math"/>
                <a:cs typeface="Cambria Math"/>
                <a:sym typeface="Cambria Math"/>
              </a:rPr>
              <a:t>𝒙’</a:t>
            </a:r>
            <a:r>
              <a:rPr baseline="-25000" lang="en-US" sz="3225">
                <a:latin typeface="Cambria Math"/>
                <a:ea typeface="Cambria Math"/>
                <a:cs typeface="Cambria Math"/>
                <a:sym typeface="Cambria Math"/>
              </a:rPr>
              <a:t>𝑖	</a:t>
            </a:r>
            <a:r>
              <a:rPr lang="en-US" sz="3000">
                <a:latin typeface="Cambria Math"/>
                <a:ea typeface="Cambria Math"/>
                <a:cs typeface="Cambria Math"/>
                <a:sym typeface="Cambria Math"/>
              </a:rPr>
              <a:t>= 𝒙</a:t>
            </a:r>
            <a:r>
              <a:rPr baseline="-25000" lang="en-US" sz="3225"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lang="en-US" sz="3000">
                <a:latin typeface="Cambria Math"/>
                <a:ea typeface="Cambria Math"/>
                <a:cs typeface="Cambria Math"/>
                <a:sym typeface="Cambria Math"/>
              </a:rPr>
              <a:t>+ 𝒑</a:t>
            </a:r>
            <a:r>
              <a:rPr baseline="-25000" lang="en-US" sz="3225">
                <a:latin typeface="Cambria Math"/>
                <a:ea typeface="Cambria Math"/>
                <a:cs typeface="Cambria Math"/>
                <a:sym typeface="Cambria Math"/>
              </a:rPr>
              <a:t>𝑖</a:t>
            </a:r>
            <a:endParaRPr baseline="-25000" sz="3225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8234425" y="4880251"/>
            <a:ext cx="3204300" cy="1790100"/>
          </a:xfrm>
          <a:prstGeom prst="rect">
            <a:avLst/>
          </a:prstGeom>
          <a:noFill/>
          <a:ln cap="flat" cmpd="sng" w="9525">
            <a:solidFill>
              <a:srgbClr val="6000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83185" marR="2952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In deep self-attention networks, we do this at the first layer! You could concatenate them as well,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83185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but people mostly just add…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97B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